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65" r:id="rId4"/>
    <p:sldId id="266" r:id="rId5"/>
    <p:sldId id="267" r:id="rId6"/>
    <p:sldId id="268" r:id="rId7"/>
    <p:sldId id="257" r:id="rId8"/>
    <p:sldId id="260" r:id="rId9"/>
    <p:sldId id="263" r:id="rId10"/>
    <p:sldId id="269" r:id="rId11"/>
    <p:sldId id="264" r:id="rId12"/>
    <p:sldId id="262" r:id="rId13"/>
    <p:sldId id="259"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fld id="{72D93BA4-B788-4AD6-B340-0C6436F3724C}" type="datetimeFigureOut">
              <a:rPr lang="ru-RU" smtClean="0"/>
              <a:pPr/>
              <a:t>10.10.2015</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E718ACF0-29A3-440E-AC05-F5A9F1CE2DCA}" type="slidenum">
              <a:rPr lang="ru-RU" smtClean="0"/>
              <a:pPr/>
              <a:t>‹#›</a:t>
            </a:fld>
            <a:endParaRPr lang="ru-RU"/>
          </a:p>
        </p:txBody>
      </p:sp>
    </p:spTree>
  </p:cSld>
  <p:clrMapOvr>
    <a:masterClrMapping/>
  </p:clrMapOvr>
  <p:transition spd="med">
    <p:zo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fld id="{72D93BA4-B788-4AD6-B340-0C6436F3724C}" type="datetimeFigureOut">
              <a:rPr lang="ru-RU" smtClean="0"/>
              <a:pPr/>
              <a:t>10.10.2015</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E718ACF0-29A3-440E-AC05-F5A9F1CE2DCA}" type="slidenum">
              <a:rPr lang="ru-RU" smtClean="0"/>
              <a:pPr/>
              <a:t>‹#›</a:t>
            </a:fld>
            <a:endParaRPr lang="ru-RU"/>
          </a:p>
        </p:txBody>
      </p:sp>
    </p:spTree>
  </p:cSld>
  <p:clrMapOvr>
    <a:masterClrMapping/>
  </p:clrMapOvr>
  <p:transition spd="med">
    <p:zo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fld id="{72D93BA4-B788-4AD6-B340-0C6436F3724C}" type="datetimeFigureOut">
              <a:rPr lang="ru-RU" smtClean="0"/>
              <a:pPr/>
              <a:t>10.10.2015</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E718ACF0-29A3-440E-AC05-F5A9F1CE2DCA}" type="slidenum">
              <a:rPr lang="ru-RU" smtClean="0"/>
              <a:pPr/>
              <a:t>‹#›</a:t>
            </a:fld>
            <a:endParaRPr lang="ru-RU"/>
          </a:p>
        </p:txBody>
      </p:sp>
    </p:spTree>
  </p:cSld>
  <p:clrMapOvr>
    <a:masterClrMapping/>
  </p:clrMapOvr>
  <p:transition spd="med">
    <p:zo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lvl1pPr>
              <a:defRPr/>
            </a:lvl1pPr>
          </a:lstStyle>
          <a:p>
            <a:fld id="{72D93BA4-B788-4AD6-B340-0C6436F3724C}" type="datetimeFigureOut">
              <a:rPr lang="ru-RU" smtClean="0"/>
              <a:pPr/>
              <a:t>10.10.2015</a:t>
            </a:fld>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E718ACF0-29A3-440E-AC05-F5A9F1CE2DCA}" type="slidenum">
              <a:rPr lang="ru-RU" smtClean="0"/>
              <a:pPr/>
              <a:t>‹#›</a:t>
            </a:fld>
            <a:endParaRPr lang="ru-RU"/>
          </a:p>
        </p:txBody>
      </p:sp>
    </p:spTree>
  </p:cSld>
  <p:clrMapOvr>
    <a:masterClrMapping/>
  </p:clrMapOvr>
  <p:transition spd="med">
    <p:zo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lvl1pPr>
              <a:defRPr/>
            </a:lvl1pPr>
          </a:lstStyle>
          <a:p>
            <a:fld id="{72D93BA4-B788-4AD6-B340-0C6436F3724C}" type="datetimeFigureOut">
              <a:rPr lang="ru-RU" smtClean="0"/>
              <a:pPr/>
              <a:t>10.10.2015</a:t>
            </a:fld>
            <a:endParaRPr lang="ru-RU"/>
          </a:p>
        </p:txBody>
      </p:sp>
      <p:sp>
        <p:nvSpPr>
          <p:cNvPr id="8" name="Нижний колонтитул 7"/>
          <p:cNvSpPr>
            <a:spLocks noGrp="1"/>
          </p:cNvSpPr>
          <p:nvPr>
            <p:ph type="ftr" sz="quarter" idx="11"/>
          </p:nvPr>
        </p:nvSpPr>
        <p:spPr/>
        <p:txBody>
          <a:bodyPr/>
          <a:lstStyle>
            <a:lvl1pPr>
              <a:defRPr/>
            </a:lvl1pPr>
          </a:lstStyle>
          <a:p>
            <a:endParaRPr lang="ru-RU"/>
          </a:p>
        </p:txBody>
      </p:sp>
      <p:sp>
        <p:nvSpPr>
          <p:cNvPr id="9" name="Номер слайда 8"/>
          <p:cNvSpPr>
            <a:spLocks noGrp="1"/>
          </p:cNvSpPr>
          <p:nvPr>
            <p:ph type="sldNum" sz="quarter" idx="12"/>
          </p:nvPr>
        </p:nvSpPr>
        <p:spPr/>
        <p:txBody>
          <a:bodyPr/>
          <a:lstStyle>
            <a:lvl1pPr>
              <a:defRPr/>
            </a:lvl1pPr>
          </a:lstStyle>
          <a:p>
            <a:fld id="{E718ACF0-29A3-440E-AC05-F5A9F1CE2DCA}" type="slidenum">
              <a:rPr lang="ru-RU" smtClean="0"/>
              <a:pPr/>
              <a:t>‹#›</a:t>
            </a:fld>
            <a:endParaRPr lang="ru-RU"/>
          </a:p>
        </p:txBody>
      </p:sp>
    </p:spTree>
  </p:cSld>
  <p:clrMapOvr>
    <a:masterClrMapping/>
  </p:clrMapOvr>
  <p:transition spd="med">
    <p:zo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lvl1pPr>
              <a:defRPr/>
            </a:lvl1pPr>
          </a:lstStyle>
          <a:p>
            <a:fld id="{72D93BA4-B788-4AD6-B340-0C6436F3724C}" type="datetimeFigureOut">
              <a:rPr lang="ru-RU" smtClean="0"/>
              <a:pPr/>
              <a:t>10.10.2015</a:t>
            </a:fld>
            <a:endParaRPr lang="ru-RU"/>
          </a:p>
        </p:txBody>
      </p:sp>
      <p:sp>
        <p:nvSpPr>
          <p:cNvPr id="4" name="Нижний колонтитул 3"/>
          <p:cNvSpPr>
            <a:spLocks noGrp="1"/>
          </p:cNvSpPr>
          <p:nvPr>
            <p:ph type="ftr" sz="quarter" idx="11"/>
          </p:nvPr>
        </p:nvSpPr>
        <p:spPr/>
        <p:txBody>
          <a:bodyPr/>
          <a:lstStyle>
            <a:lvl1pPr>
              <a:defRPr/>
            </a:lvl1pPr>
          </a:lstStyle>
          <a:p>
            <a:endParaRPr lang="ru-RU"/>
          </a:p>
        </p:txBody>
      </p:sp>
      <p:sp>
        <p:nvSpPr>
          <p:cNvPr id="5" name="Номер слайда 4"/>
          <p:cNvSpPr>
            <a:spLocks noGrp="1"/>
          </p:cNvSpPr>
          <p:nvPr>
            <p:ph type="sldNum" sz="quarter" idx="12"/>
          </p:nvPr>
        </p:nvSpPr>
        <p:spPr/>
        <p:txBody>
          <a:bodyPr/>
          <a:lstStyle>
            <a:lvl1pPr>
              <a:defRPr/>
            </a:lvl1pPr>
          </a:lstStyle>
          <a:p>
            <a:fld id="{E718ACF0-29A3-440E-AC05-F5A9F1CE2DCA}" type="slidenum">
              <a:rPr lang="ru-RU" smtClean="0"/>
              <a:pPr/>
              <a:t>‹#›</a:t>
            </a:fld>
            <a:endParaRPr lang="ru-RU"/>
          </a:p>
        </p:txBody>
      </p:sp>
    </p:spTree>
  </p:cSld>
  <p:clrMapOvr>
    <a:masterClrMapping/>
  </p:clrMapOvr>
  <p:transition spd="med">
    <p:zo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fld id="{72D93BA4-B788-4AD6-B340-0C6436F3724C}" type="datetimeFigureOut">
              <a:rPr lang="ru-RU" smtClean="0"/>
              <a:pPr/>
              <a:t>10.10.2015</a:t>
            </a:fld>
            <a:endParaRPr lang="ru-RU"/>
          </a:p>
        </p:txBody>
      </p:sp>
      <p:sp>
        <p:nvSpPr>
          <p:cNvPr id="3" name="Нижний колонтитул 2"/>
          <p:cNvSpPr>
            <a:spLocks noGrp="1"/>
          </p:cNvSpPr>
          <p:nvPr>
            <p:ph type="ftr" sz="quarter" idx="11"/>
          </p:nvPr>
        </p:nvSpPr>
        <p:spPr/>
        <p:txBody>
          <a:bodyPr/>
          <a:lstStyle>
            <a:lvl1pPr>
              <a:defRPr/>
            </a:lvl1pPr>
          </a:lstStyle>
          <a:p>
            <a:endParaRPr lang="ru-RU"/>
          </a:p>
        </p:txBody>
      </p:sp>
      <p:sp>
        <p:nvSpPr>
          <p:cNvPr id="4" name="Номер слайда 3"/>
          <p:cNvSpPr>
            <a:spLocks noGrp="1"/>
          </p:cNvSpPr>
          <p:nvPr>
            <p:ph type="sldNum" sz="quarter" idx="12"/>
          </p:nvPr>
        </p:nvSpPr>
        <p:spPr/>
        <p:txBody>
          <a:bodyPr/>
          <a:lstStyle>
            <a:lvl1pPr>
              <a:defRPr/>
            </a:lvl1pPr>
          </a:lstStyle>
          <a:p>
            <a:fld id="{E718ACF0-29A3-440E-AC05-F5A9F1CE2DCA}" type="slidenum">
              <a:rPr lang="ru-RU" smtClean="0"/>
              <a:pPr/>
              <a:t>‹#›</a:t>
            </a:fld>
            <a:endParaRPr lang="ru-RU"/>
          </a:p>
        </p:txBody>
      </p:sp>
    </p:spTree>
  </p:cSld>
  <p:clrMapOvr>
    <a:masterClrMapping/>
  </p:clrMapOvr>
  <p:transition spd="med">
    <p:zo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fld id="{72D93BA4-B788-4AD6-B340-0C6436F3724C}" type="datetimeFigureOut">
              <a:rPr lang="ru-RU" smtClean="0"/>
              <a:pPr/>
              <a:t>10.10.2015</a:t>
            </a:fld>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E718ACF0-29A3-440E-AC05-F5A9F1CE2DCA}" type="slidenum">
              <a:rPr lang="ru-RU" smtClean="0"/>
              <a:pPr/>
              <a:t>‹#›</a:t>
            </a:fld>
            <a:endParaRPr lang="ru-RU"/>
          </a:p>
        </p:txBody>
      </p:sp>
    </p:spTree>
  </p:cSld>
  <p:clrMapOvr>
    <a:masterClrMapping/>
  </p:clrMapOvr>
  <p:transition spd="med">
    <p:zo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fld id="{72D93BA4-B788-4AD6-B340-0C6436F3724C}" type="datetimeFigureOut">
              <a:rPr lang="ru-RU" smtClean="0"/>
              <a:pPr/>
              <a:t>10.10.2015</a:t>
            </a:fld>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E718ACF0-29A3-440E-AC05-F5A9F1CE2DCA}" type="slidenum">
              <a:rPr lang="ru-RU" smtClean="0"/>
              <a:pPr/>
              <a:t>‹#›</a:t>
            </a:fld>
            <a:endParaRPr lang="ru-RU"/>
          </a:p>
        </p:txBody>
      </p:sp>
    </p:spTree>
  </p:cSld>
  <p:clrMapOvr>
    <a:masterClrMapping/>
  </p:clrMapOvr>
  <p:transition spd="med">
    <p:zo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fld id="{72D93BA4-B788-4AD6-B340-0C6436F3724C}" type="datetimeFigureOut">
              <a:rPr lang="ru-RU" smtClean="0"/>
              <a:pPr/>
              <a:t>10.10.2015</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E718ACF0-29A3-440E-AC05-F5A9F1CE2DCA}" type="slidenum">
              <a:rPr lang="ru-RU" smtClean="0"/>
              <a:pPr/>
              <a:t>‹#›</a:t>
            </a:fld>
            <a:endParaRPr lang="ru-RU"/>
          </a:p>
        </p:txBody>
      </p:sp>
    </p:spTree>
  </p:cSld>
  <p:clrMapOvr>
    <a:masterClrMapping/>
  </p:clrMapOvr>
  <p:transition spd="med">
    <p:zo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fld id="{72D93BA4-B788-4AD6-B340-0C6436F3724C}" type="datetimeFigureOut">
              <a:rPr lang="ru-RU" smtClean="0"/>
              <a:pPr/>
              <a:t>10.10.2015</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E718ACF0-29A3-440E-AC05-F5A9F1CE2DCA}" type="slidenum">
              <a:rPr lang="ru-RU" smtClean="0"/>
              <a:pPr/>
              <a:t>‹#›</a:t>
            </a:fld>
            <a:endParaRPr lang="ru-RU"/>
          </a:p>
        </p:txBody>
      </p:sp>
    </p:spTree>
  </p:cSld>
  <p:clrMapOvr>
    <a:masterClrMapping/>
  </p:clrMapOvr>
  <p:transition spd="med">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fld id="{72D93BA4-B788-4AD6-B340-0C6436F3724C}" type="datetimeFigureOut">
              <a:rPr lang="ru-RU" smtClean="0"/>
              <a:pPr/>
              <a:t>10.10.2015</a:t>
            </a:fld>
            <a:endParaRPr lang="ru-R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ru-R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E718ACF0-29A3-440E-AC05-F5A9F1CE2DCA}" type="slidenum">
              <a:rPr lang="ru-RU" smtClean="0"/>
              <a:pPr/>
              <a:t>‹#›</a:t>
            </a:fld>
            <a:endParaRPr lang="ru-RU"/>
          </a:p>
        </p:txBody>
      </p:sp>
    </p:spTree>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p:zoom/>
  </p:transition>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slideLayout" Target="../slideLayouts/slideLayout6.xml"/><Relationship Id="rId1" Type="http://schemas.openxmlformats.org/officeDocument/2006/relationships/audio" Target="file:///C:\Documents%20and%20Settings\Admin\&#1052;&#1086;&#1080;%20&#1076;&#1086;&#1082;&#1091;&#1084;&#1077;&#1085;&#1090;&#1099;\A.Blok_(chitaet_A._Galibin)_-_Noch,_ulica,_fonar,_apteka_..._%5bperedayru%5d.mp3" TargetMode="Externa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5" Type="http://schemas.openxmlformats.org/officeDocument/2006/relationships/image" Target="../media/image1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png"/></Relationships>
</file>

<file path=ppt/slides/_rels/slide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17860"/>
            <a:ext cx="9167812" cy="6875860"/>
          </a:xfrm>
          <a:prstGeom prst="rect">
            <a:avLst/>
          </a:prstGeom>
          <a:noFill/>
          <a:ln w="9525">
            <a:noFill/>
            <a:miter lim="800000"/>
            <a:headEnd/>
            <a:tailEnd/>
          </a:ln>
          <a:effectLst/>
        </p:spPr>
      </p:pic>
      <p:sp>
        <p:nvSpPr>
          <p:cNvPr id="2" name="Заголовок 1"/>
          <p:cNvSpPr>
            <a:spLocks noGrp="1"/>
          </p:cNvSpPr>
          <p:nvPr>
            <p:ph type="ctrTitle"/>
          </p:nvPr>
        </p:nvSpPr>
        <p:spPr>
          <a:xfrm>
            <a:off x="571472" y="1000108"/>
            <a:ext cx="7772400" cy="1470025"/>
          </a:xfrm>
        </p:spPr>
        <p:txBody>
          <a:bodyPr/>
          <a:lstStyle/>
          <a:p>
            <a:r>
              <a:rPr lang="ru-RU" sz="6600" dirty="0" smtClean="0">
                <a:effectLst>
                  <a:outerShdw blurRad="38100" dist="38100" dir="2700000" algn="tl">
                    <a:srgbClr val="000000">
                      <a:alpha val="43137"/>
                    </a:srgbClr>
                  </a:outerShdw>
                </a:effectLst>
              </a:rPr>
              <a:t>«Страшный мир» </a:t>
            </a:r>
            <a:br>
              <a:rPr lang="ru-RU" sz="6600" dirty="0" smtClean="0">
                <a:effectLst>
                  <a:outerShdw blurRad="38100" dist="38100" dir="2700000" algn="tl">
                    <a:srgbClr val="000000">
                      <a:alpha val="43137"/>
                    </a:srgbClr>
                  </a:outerShdw>
                </a:effectLst>
              </a:rPr>
            </a:br>
            <a:r>
              <a:rPr lang="ru-RU" sz="6600" dirty="0" smtClean="0">
                <a:effectLst>
                  <a:outerShdw blurRad="38100" dist="38100" dir="2700000" algn="tl">
                    <a:srgbClr val="000000">
                      <a:alpha val="43137"/>
                    </a:srgbClr>
                  </a:outerShdw>
                </a:effectLst>
              </a:rPr>
              <a:t>в поэзии А.Блока</a:t>
            </a:r>
            <a:endParaRPr lang="ru-RU" sz="6600" dirty="0">
              <a:effectLst>
                <a:outerShdw blurRad="38100" dist="38100" dir="2700000" algn="tl">
                  <a:srgbClr val="000000">
                    <a:alpha val="43137"/>
                  </a:srgbClr>
                </a:outerShdw>
              </a:effectLst>
            </a:endParaRPr>
          </a:p>
        </p:txBody>
      </p:sp>
      <p:sp>
        <p:nvSpPr>
          <p:cNvPr id="3" name="Подзаголовок 2"/>
          <p:cNvSpPr>
            <a:spLocks noGrp="1"/>
          </p:cNvSpPr>
          <p:nvPr>
            <p:ph type="subTitle" idx="1"/>
          </p:nvPr>
        </p:nvSpPr>
        <p:spPr/>
        <p:txBody>
          <a:bodyPr/>
          <a:lstStyle/>
          <a:p>
            <a:endParaRPr lang="ru-RU"/>
          </a:p>
        </p:txBody>
      </p:sp>
    </p:spTree>
  </p:cSld>
  <p:clrMapOvr>
    <a:masterClrMapping/>
  </p:clrMapOvr>
  <p:transition spd="med">
    <p:zo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4" name="Прямоугольник 3"/>
          <p:cNvSpPr/>
          <p:nvPr/>
        </p:nvSpPr>
        <p:spPr>
          <a:xfrm>
            <a:off x="357158" y="1643050"/>
            <a:ext cx="4857784" cy="3693319"/>
          </a:xfrm>
          <a:prstGeom prst="rect">
            <a:avLst/>
          </a:prstGeom>
        </p:spPr>
        <p:txBody>
          <a:bodyPr wrap="square">
            <a:spAutoFit/>
          </a:bodyPr>
          <a:lstStyle/>
          <a:p>
            <a:r>
              <a:rPr lang="ru-RU" dirty="0"/>
              <a:t>Тема страшного мира звучит в третьем томе стихотворений А.Блока, в одноименном цикле(1910-1916). Но эта тема является сквозной в лирике поэта-символиста. Она присутствует и в первом, и во втором томе. Часто эти мотивы трактуют как обличение буржуазного общества, но это не совсем верно. Это лишь внешняя, видимая сторона «страшного мира». Глубинная его суть намного важнее для поэта. Человек, живущий в страшном мире, испытывает его тлетворное влияние.</a:t>
            </a:r>
          </a:p>
        </p:txBody>
      </p:sp>
      <p:pic>
        <p:nvPicPr>
          <p:cNvPr id="2051" name="Picture 3"/>
          <p:cNvPicPr>
            <a:picLocks noChangeAspect="1" noChangeArrowheads="1"/>
          </p:cNvPicPr>
          <p:nvPr/>
        </p:nvPicPr>
        <p:blipFill>
          <a:blip r:embed="rId2" cstate="print"/>
          <a:srcRect/>
          <a:stretch>
            <a:fillRect/>
          </a:stretch>
        </p:blipFill>
        <p:spPr bwMode="auto">
          <a:xfrm>
            <a:off x="5298263" y="2143116"/>
            <a:ext cx="3250429" cy="3714776"/>
          </a:xfrm>
          <a:prstGeom prst="rect">
            <a:avLst/>
          </a:prstGeom>
          <a:ln>
            <a:noFill/>
          </a:ln>
          <a:effectLst>
            <a:softEdge rad="112500"/>
          </a:effectLst>
        </p:spPr>
      </p:pic>
    </p:spTree>
  </p:cSld>
  <p:clrMapOvr>
    <a:masterClrMapping/>
  </p:clrMapOvr>
  <p:transition spd="med">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Прямоугольник 2"/>
          <p:cNvSpPr/>
          <p:nvPr/>
        </p:nvSpPr>
        <p:spPr>
          <a:xfrm>
            <a:off x="0" y="285728"/>
            <a:ext cx="3786182" cy="6001643"/>
          </a:xfrm>
          <a:prstGeom prst="rect">
            <a:avLst/>
          </a:prstGeom>
        </p:spPr>
        <p:txBody>
          <a:bodyPr wrap="square">
            <a:spAutoFit/>
          </a:bodyPr>
          <a:lstStyle/>
          <a:p>
            <a:r>
              <a:rPr lang="ru-RU" sz="1600" dirty="0"/>
              <a:t>Тематика стихотворений меняется в корне по сравнению с начальным этапом творчества поэта. Блок затрагивает здесь проблему города, его </a:t>
            </a:r>
            <a:r>
              <a:rPr lang="ru-RU" sz="1600" dirty="0" err="1"/>
              <a:t>бездуховности</a:t>
            </a:r>
            <a:r>
              <a:rPr lang="ru-RU" sz="1600" dirty="0"/>
              <a:t>, тему социальных противоречий. Стихия, губительные страсти овладевают человеком. В стихотворениях, посвященных теме «страшного мира», ощущается опыт личной судьбы Блока. Постепенно углублялся трагический тон произведений. Герой словно вбирал в свою душу трагические диссонансы, уродливые изменения окружающего мира. Внутреннее столкновение чистоты и красоты с последующим «поруганием» всех заветов доведено здесь до предела. Поэтому цикл открывается огненными строками «К Музе», совмещающими в себе несовместимое: чудо и ад, «проклятье красоты» и «страшные ласки».</a:t>
            </a:r>
          </a:p>
        </p:txBody>
      </p:sp>
      <p:sp>
        <p:nvSpPr>
          <p:cNvPr id="4" name="Прямоугольник 3"/>
          <p:cNvSpPr/>
          <p:nvPr/>
        </p:nvSpPr>
        <p:spPr>
          <a:xfrm>
            <a:off x="3714744" y="0"/>
            <a:ext cx="5429256" cy="8063746"/>
          </a:xfrm>
          <a:prstGeom prst="rect">
            <a:avLst/>
          </a:prstGeom>
        </p:spPr>
        <p:txBody>
          <a:bodyPr wrap="square" numCol="2">
            <a:spAutoFit/>
          </a:bodyPr>
          <a:lstStyle/>
          <a:p>
            <a:r>
              <a:rPr lang="ru-RU" sz="1400" dirty="0" smtClean="0"/>
              <a:t>К МУЗЕ</a:t>
            </a:r>
          </a:p>
          <a:p>
            <a:endParaRPr lang="ru-RU" sz="1400" dirty="0" smtClean="0"/>
          </a:p>
          <a:p>
            <a:r>
              <a:rPr lang="ru-RU" sz="1400" dirty="0" smtClean="0"/>
              <a:t>Есть в напевах твоих сокровенных</a:t>
            </a:r>
          </a:p>
          <a:p>
            <a:r>
              <a:rPr lang="ru-RU" sz="1400" dirty="0" smtClean="0"/>
              <a:t>Роковая о гибели весть.</a:t>
            </a:r>
          </a:p>
          <a:p>
            <a:r>
              <a:rPr lang="ru-RU" sz="1400" dirty="0" smtClean="0"/>
              <a:t>Есть проклятье заветов священных,</a:t>
            </a:r>
          </a:p>
          <a:p>
            <a:r>
              <a:rPr lang="ru-RU" sz="1400" dirty="0" smtClean="0"/>
              <a:t>Поругание </a:t>
            </a:r>
            <a:r>
              <a:rPr lang="ru-RU" sz="1400" dirty="0" err="1" smtClean="0"/>
              <a:t>счастия</a:t>
            </a:r>
            <a:r>
              <a:rPr lang="ru-RU" sz="1400" dirty="0" smtClean="0"/>
              <a:t> есть.</a:t>
            </a:r>
          </a:p>
          <a:p>
            <a:endParaRPr lang="ru-RU" sz="1400" dirty="0" smtClean="0"/>
          </a:p>
          <a:p>
            <a:r>
              <a:rPr lang="ru-RU" sz="1400" dirty="0" smtClean="0"/>
              <a:t>И такая влекущая сила,</a:t>
            </a:r>
          </a:p>
          <a:p>
            <a:r>
              <a:rPr lang="ru-RU" sz="1400" dirty="0" smtClean="0"/>
              <a:t>Что готов я твердить за молвой,</a:t>
            </a:r>
          </a:p>
          <a:p>
            <a:r>
              <a:rPr lang="ru-RU" sz="1400" dirty="0" smtClean="0"/>
              <a:t>Будто ангелов ты низводила,</a:t>
            </a:r>
          </a:p>
          <a:p>
            <a:r>
              <a:rPr lang="ru-RU" sz="1400" dirty="0" smtClean="0"/>
              <a:t>Соблазняя своей красотой...</a:t>
            </a:r>
          </a:p>
          <a:p>
            <a:endParaRPr lang="ru-RU" sz="1400" dirty="0" smtClean="0"/>
          </a:p>
          <a:p>
            <a:r>
              <a:rPr lang="ru-RU" sz="1400" dirty="0" smtClean="0"/>
              <a:t>И когда ты смеешься над верой,</a:t>
            </a:r>
          </a:p>
          <a:p>
            <a:r>
              <a:rPr lang="ru-RU" sz="1400" dirty="0" smtClean="0"/>
              <a:t>Над тобой загорается вдруг</a:t>
            </a:r>
          </a:p>
          <a:p>
            <a:r>
              <a:rPr lang="ru-RU" sz="1400" dirty="0" smtClean="0"/>
              <a:t>Тот неяркий, пурпурово-серый</a:t>
            </a:r>
          </a:p>
          <a:p>
            <a:r>
              <a:rPr lang="ru-RU" sz="1400" dirty="0" smtClean="0"/>
              <a:t>И когда-то мной виденный круг.</a:t>
            </a:r>
          </a:p>
          <a:p>
            <a:endParaRPr lang="ru-RU" sz="1400" dirty="0" smtClean="0"/>
          </a:p>
          <a:p>
            <a:r>
              <a:rPr lang="ru-RU" sz="1400" dirty="0" smtClean="0"/>
              <a:t>Зла, добра ли? - Ты вся - не отсюда.</a:t>
            </a:r>
          </a:p>
          <a:p>
            <a:r>
              <a:rPr lang="ru-RU" sz="1400" dirty="0" smtClean="0"/>
              <a:t>Мудрено про тебя говорят:</a:t>
            </a:r>
          </a:p>
          <a:p>
            <a:r>
              <a:rPr lang="ru-RU" sz="1400" dirty="0" smtClean="0"/>
              <a:t>Для иных ты - и Муза, и чудо.</a:t>
            </a:r>
          </a:p>
          <a:p>
            <a:r>
              <a:rPr lang="ru-RU" sz="1400" dirty="0" smtClean="0"/>
              <a:t>Для меня ты - мученье и ад.</a:t>
            </a:r>
          </a:p>
          <a:p>
            <a:endParaRPr lang="ru-RU" sz="1400" dirty="0" smtClean="0"/>
          </a:p>
          <a:p>
            <a:r>
              <a:rPr lang="ru-RU" sz="1400" dirty="0" smtClean="0"/>
              <a:t>Я не знаю, зачем на рассвете,</a:t>
            </a:r>
          </a:p>
          <a:p>
            <a:r>
              <a:rPr lang="ru-RU" sz="1400" dirty="0" smtClean="0"/>
              <a:t>В час, когда уже не было сил,</a:t>
            </a:r>
          </a:p>
          <a:p>
            <a:r>
              <a:rPr lang="ru-RU" sz="1400" dirty="0" smtClean="0"/>
              <a:t>Не погиб я, но лик твой заметил</a:t>
            </a:r>
          </a:p>
          <a:p>
            <a:r>
              <a:rPr lang="ru-RU" sz="1400" dirty="0" smtClean="0"/>
              <a:t>И твоих утешений просил?</a:t>
            </a:r>
          </a:p>
          <a:p>
            <a:endParaRPr lang="ru-RU" sz="1400" dirty="0" smtClean="0"/>
          </a:p>
          <a:p>
            <a:endParaRPr lang="ru-RU" sz="1400" dirty="0"/>
          </a:p>
          <a:p>
            <a:endParaRPr lang="ru-RU" sz="1400" dirty="0" smtClean="0"/>
          </a:p>
          <a:p>
            <a:endParaRPr lang="ru-RU" sz="1400" dirty="0"/>
          </a:p>
          <a:p>
            <a:endParaRPr lang="ru-RU" sz="1400" dirty="0" smtClean="0"/>
          </a:p>
          <a:p>
            <a:endParaRPr lang="ru-RU" sz="1400" dirty="0"/>
          </a:p>
          <a:p>
            <a:endParaRPr lang="ru-RU" sz="1400" dirty="0" smtClean="0"/>
          </a:p>
          <a:p>
            <a:r>
              <a:rPr lang="ru-RU" sz="1400" dirty="0" smtClean="0"/>
              <a:t>Я хотел, чтоб мы были врагами,</a:t>
            </a:r>
          </a:p>
          <a:p>
            <a:r>
              <a:rPr lang="ru-RU" sz="1400" dirty="0" smtClean="0"/>
              <a:t>Так за что ж подарила мне ты</a:t>
            </a:r>
          </a:p>
          <a:p>
            <a:r>
              <a:rPr lang="ru-RU" sz="1400" dirty="0" smtClean="0"/>
              <a:t>Луг с цветами и твердь со звездами -</a:t>
            </a:r>
            <a:endParaRPr lang="ru-RU" sz="1400" dirty="0"/>
          </a:p>
          <a:p>
            <a:r>
              <a:rPr lang="ru-RU" sz="1400" dirty="0" smtClean="0"/>
              <a:t>Всё проклятье своей красоты?</a:t>
            </a:r>
          </a:p>
          <a:p>
            <a:r>
              <a:rPr lang="ru-RU" sz="1400" dirty="0" smtClean="0"/>
              <a:t>И коварнее северной ночи,</a:t>
            </a:r>
          </a:p>
          <a:p>
            <a:r>
              <a:rPr lang="ru-RU" sz="1400" dirty="0" smtClean="0"/>
              <a:t>И хмельней золотого аи,</a:t>
            </a:r>
          </a:p>
          <a:p>
            <a:r>
              <a:rPr lang="ru-RU" sz="1400" dirty="0" smtClean="0"/>
              <a:t>И </a:t>
            </a:r>
            <a:r>
              <a:rPr lang="ru-RU" sz="1400" dirty="0" err="1" smtClean="0"/>
              <a:t>любови</a:t>
            </a:r>
            <a:r>
              <a:rPr lang="ru-RU" sz="1400" dirty="0" smtClean="0"/>
              <a:t> цыганской короче</a:t>
            </a:r>
          </a:p>
          <a:p>
            <a:r>
              <a:rPr lang="ru-RU" sz="1400" dirty="0" smtClean="0"/>
              <a:t>Были страшные ласки твои...</a:t>
            </a:r>
          </a:p>
          <a:p>
            <a:endParaRPr lang="ru-RU" sz="1400" dirty="0" smtClean="0"/>
          </a:p>
          <a:p>
            <a:r>
              <a:rPr lang="ru-RU" sz="1400" dirty="0" smtClean="0"/>
              <a:t>И была роковая отрада</a:t>
            </a:r>
          </a:p>
          <a:p>
            <a:r>
              <a:rPr lang="ru-RU" sz="1400" dirty="0" smtClean="0"/>
              <a:t>В </a:t>
            </a:r>
            <a:r>
              <a:rPr lang="ru-RU" sz="1400" dirty="0" err="1" smtClean="0"/>
              <a:t>попираньи</a:t>
            </a:r>
            <a:r>
              <a:rPr lang="ru-RU" sz="1400" dirty="0" smtClean="0"/>
              <a:t> заветных святынь,</a:t>
            </a:r>
          </a:p>
          <a:p>
            <a:r>
              <a:rPr lang="ru-RU" sz="1400" dirty="0" smtClean="0"/>
              <a:t>И безумная сердцу услада -</a:t>
            </a:r>
          </a:p>
          <a:p>
            <a:r>
              <a:rPr lang="ru-RU" sz="1400" dirty="0" smtClean="0"/>
              <a:t>Эта горькая страсть, как полынь!</a:t>
            </a:r>
            <a:endParaRPr lang="ru-RU" sz="1400" dirty="0"/>
          </a:p>
        </p:txBody>
      </p:sp>
    </p:spTree>
  </p:cSld>
  <p:clrMapOvr>
    <a:masterClrMapping/>
  </p:clrMapOvr>
  <p:transition spd="med">
    <p:zo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Прямоугольник 2"/>
          <p:cNvSpPr/>
          <p:nvPr/>
        </p:nvSpPr>
        <p:spPr>
          <a:xfrm>
            <a:off x="285720" y="285728"/>
            <a:ext cx="4572000" cy="4801314"/>
          </a:xfrm>
          <a:prstGeom prst="rect">
            <a:avLst/>
          </a:prstGeom>
        </p:spPr>
        <p:txBody>
          <a:bodyPr>
            <a:spAutoFit/>
          </a:bodyPr>
          <a:lstStyle/>
          <a:p>
            <a:r>
              <a:rPr lang="ru-RU" dirty="0"/>
              <a:t>Поэт исходил в своих произведениях из чувства неудовлетворенности: «Душа хочет любить одно прекрасное, а бедные люди так несовершенны и так мало в них прекрасного». Иногда стихотворения этого цикла воспринимаются как отдельные, самостоятельные главки в целостном произведении: «Пляски смерти», «Жизнь моего приятеля», «Черная кровь». Последовательность их размещения логична: в первой – картина бессмысленного существования «страшного мира», во втором – судьба одного человека, в третьем – внутреннее состояние опустошенной личности. </a:t>
            </a:r>
          </a:p>
        </p:txBody>
      </p:sp>
      <p:pic>
        <p:nvPicPr>
          <p:cNvPr id="9218" name="Picture 2"/>
          <p:cNvPicPr>
            <a:picLocks noChangeAspect="1" noChangeArrowheads="1"/>
          </p:cNvPicPr>
          <p:nvPr/>
        </p:nvPicPr>
        <p:blipFill>
          <a:blip r:embed="rId2" cstate="print"/>
          <a:srcRect/>
          <a:stretch>
            <a:fillRect/>
          </a:stretch>
        </p:blipFill>
        <p:spPr bwMode="auto">
          <a:xfrm>
            <a:off x="5286380" y="2285992"/>
            <a:ext cx="3642264" cy="3543289"/>
          </a:xfrm>
          <a:prstGeom prst="rect">
            <a:avLst/>
          </a:prstGeom>
          <a:noFill/>
          <a:ln w="9525">
            <a:noFill/>
            <a:miter lim="800000"/>
            <a:headEnd/>
            <a:tailEnd/>
          </a:ln>
          <a:effectLst/>
        </p:spPr>
      </p:pic>
    </p:spTree>
  </p:cSld>
  <p:clrMapOvr>
    <a:masterClrMapping/>
  </p:clrMapOvr>
  <p:transition spd="med">
    <p:zo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Прямоугольник 2"/>
          <p:cNvSpPr/>
          <p:nvPr/>
        </p:nvSpPr>
        <p:spPr>
          <a:xfrm>
            <a:off x="214282" y="285728"/>
            <a:ext cx="4572000" cy="3693319"/>
          </a:xfrm>
          <a:prstGeom prst="rect">
            <a:avLst/>
          </a:prstGeom>
        </p:spPr>
        <p:txBody>
          <a:bodyPr>
            <a:spAutoFit/>
          </a:bodyPr>
          <a:lstStyle/>
          <a:p>
            <a:r>
              <a:rPr lang="ru-RU" dirty="0"/>
              <a:t>В «страшном мире» гаснут все человеческие проявления. А поэт всем сердце жаждет возрождения личности. Душа лирического героя трагически переживает состояние собственной греховности, безверия, опустошенности, смертельной усталости. В этом мире отсутствуют естественность, здоровые человеческие чувства. Любви в этом мире нет. Есть лишь «горькая страсть, как полынь», «низкая страсть» («Унижение», «На островах», «В ресторане», «Черная кровь»).</a:t>
            </a:r>
          </a:p>
        </p:txBody>
      </p:sp>
      <p:pic>
        <p:nvPicPr>
          <p:cNvPr id="10242" name="Picture 2"/>
          <p:cNvPicPr>
            <a:picLocks noChangeAspect="1" noChangeArrowheads="1"/>
          </p:cNvPicPr>
          <p:nvPr/>
        </p:nvPicPr>
        <p:blipFill>
          <a:blip r:embed="rId2" cstate="print"/>
          <a:srcRect/>
          <a:stretch>
            <a:fillRect/>
          </a:stretch>
        </p:blipFill>
        <p:spPr bwMode="auto">
          <a:xfrm>
            <a:off x="4672001" y="2143116"/>
            <a:ext cx="4471999" cy="4517171"/>
          </a:xfrm>
          <a:prstGeom prst="rect">
            <a:avLst/>
          </a:prstGeom>
          <a:noFill/>
          <a:ln w="9525">
            <a:noFill/>
            <a:miter lim="800000"/>
            <a:headEnd/>
            <a:tailEnd/>
          </a:ln>
          <a:effectLst/>
        </p:spPr>
      </p:pic>
    </p:spTree>
  </p:cSld>
  <p:clrMapOvr>
    <a:masterClrMapping/>
  </p:clrMapOvr>
  <p:transition spd="med">
    <p:zo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Прямоугольник 2"/>
          <p:cNvSpPr/>
          <p:nvPr/>
        </p:nvSpPr>
        <p:spPr>
          <a:xfrm>
            <a:off x="285720" y="1000108"/>
            <a:ext cx="3929090" cy="3139321"/>
          </a:xfrm>
          <a:prstGeom prst="rect">
            <a:avLst/>
          </a:prstGeom>
        </p:spPr>
        <p:txBody>
          <a:bodyPr wrap="square">
            <a:spAutoFit/>
          </a:bodyPr>
          <a:lstStyle/>
          <a:p>
            <a:r>
              <a:rPr lang="ru-RU" dirty="0"/>
              <a:t>Трагическое мироощущение большинства произведений этого цикла находят крайнее выражение в тех из них, где законы «страшного мира» приобретают космические масштабы. Мотивы безысходности, рокового круговорота жизни звучит в стихотворениях «Миры летят. Года летят, Пустая», «Ночь, улица, фонарь, аптека…»).</a:t>
            </a:r>
          </a:p>
        </p:txBody>
      </p:sp>
      <p:pic>
        <p:nvPicPr>
          <p:cNvPr id="11266" name="Picture 2"/>
          <p:cNvPicPr>
            <a:picLocks noChangeAspect="1" noChangeArrowheads="1"/>
          </p:cNvPicPr>
          <p:nvPr/>
        </p:nvPicPr>
        <p:blipFill>
          <a:blip r:embed="rId2" cstate="print"/>
          <a:srcRect/>
          <a:stretch>
            <a:fillRect/>
          </a:stretch>
        </p:blipFill>
        <p:spPr bwMode="auto">
          <a:xfrm>
            <a:off x="4429124" y="2357430"/>
            <a:ext cx="4528046" cy="3286148"/>
          </a:xfrm>
          <a:prstGeom prst="rect">
            <a:avLst/>
          </a:prstGeom>
          <a:noFill/>
          <a:ln w="9525">
            <a:noFill/>
            <a:miter lim="800000"/>
            <a:headEnd/>
            <a:tailEnd/>
          </a:ln>
          <a:effectLst/>
        </p:spPr>
      </p:pic>
    </p:spTree>
  </p:cSld>
  <p:clrMapOvr>
    <a:masterClrMapping/>
  </p:clrMapOvr>
  <p:transition spd="med">
    <p:zo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725470"/>
          </a:xfrm>
        </p:spPr>
        <p:txBody>
          <a:bodyPr>
            <a:normAutofit fontScale="90000"/>
          </a:bodyPr>
          <a:lstStyle/>
          <a:p>
            <a:r>
              <a:rPr lang="ru-RU" dirty="0" smtClean="0"/>
              <a:t>Ночь. Улица. Фонарь. Аптека.</a:t>
            </a:r>
            <a:endParaRPr lang="ru-RU" dirty="0"/>
          </a:p>
        </p:txBody>
      </p:sp>
      <p:pic>
        <p:nvPicPr>
          <p:cNvPr id="6" name="Picture 6"/>
          <p:cNvPicPr>
            <a:picLocks noChangeAspect="1" noChangeArrowheads="1"/>
          </p:cNvPicPr>
          <p:nvPr/>
        </p:nvPicPr>
        <p:blipFill>
          <a:blip r:embed="rId3" cstate="print"/>
          <a:srcRect/>
          <a:stretch>
            <a:fillRect/>
          </a:stretch>
        </p:blipFill>
        <p:spPr bwMode="auto">
          <a:xfrm>
            <a:off x="500034" y="1120976"/>
            <a:ext cx="8286808" cy="5419873"/>
          </a:xfrm>
          <a:prstGeom prst="rect">
            <a:avLst/>
          </a:prstGeom>
          <a:noFill/>
          <a:ln w="9525">
            <a:noFill/>
            <a:miter lim="800000"/>
            <a:headEnd/>
            <a:tailEnd/>
          </a:ln>
          <a:effectLst/>
        </p:spPr>
      </p:pic>
      <p:pic>
        <p:nvPicPr>
          <p:cNvPr id="8" name="Picture 5"/>
          <p:cNvPicPr>
            <a:picLocks noChangeAspect="1" noChangeArrowheads="1"/>
          </p:cNvPicPr>
          <p:nvPr/>
        </p:nvPicPr>
        <p:blipFill>
          <a:blip r:embed="rId4" cstate="print"/>
          <a:srcRect/>
          <a:stretch>
            <a:fillRect/>
          </a:stretch>
        </p:blipFill>
        <p:spPr bwMode="auto">
          <a:xfrm>
            <a:off x="500034" y="1117241"/>
            <a:ext cx="8215370" cy="5376253"/>
          </a:xfrm>
          <a:prstGeom prst="rect">
            <a:avLst/>
          </a:prstGeom>
          <a:noFill/>
          <a:ln w="9525">
            <a:noFill/>
            <a:miter lim="800000"/>
            <a:headEnd/>
            <a:tailEnd/>
          </a:ln>
          <a:effectLst/>
        </p:spPr>
      </p:pic>
      <p:pic>
        <p:nvPicPr>
          <p:cNvPr id="9" name="Picture 4"/>
          <p:cNvPicPr>
            <a:picLocks noChangeAspect="1" noChangeArrowheads="1"/>
          </p:cNvPicPr>
          <p:nvPr/>
        </p:nvPicPr>
        <p:blipFill>
          <a:blip r:embed="rId5" cstate="print"/>
          <a:srcRect/>
          <a:stretch>
            <a:fillRect/>
          </a:stretch>
        </p:blipFill>
        <p:spPr bwMode="auto">
          <a:xfrm>
            <a:off x="571472" y="1142984"/>
            <a:ext cx="8215370" cy="5436324"/>
          </a:xfrm>
          <a:prstGeom prst="rect">
            <a:avLst/>
          </a:prstGeom>
          <a:noFill/>
          <a:ln w="9525">
            <a:noFill/>
            <a:miter lim="800000"/>
            <a:headEnd/>
            <a:tailEnd/>
          </a:ln>
          <a:effectLst/>
        </p:spPr>
      </p:pic>
      <p:pic>
        <p:nvPicPr>
          <p:cNvPr id="1027" name="Picture 3"/>
          <p:cNvPicPr>
            <a:picLocks noChangeAspect="1" noChangeArrowheads="1"/>
          </p:cNvPicPr>
          <p:nvPr/>
        </p:nvPicPr>
        <p:blipFill>
          <a:blip r:embed="rId6" cstate="print"/>
          <a:srcRect/>
          <a:stretch>
            <a:fillRect/>
          </a:stretch>
        </p:blipFill>
        <p:spPr bwMode="auto">
          <a:xfrm>
            <a:off x="500034" y="1144260"/>
            <a:ext cx="8215370" cy="5428012"/>
          </a:xfrm>
          <a:prstGeom prst="rect">
            <a:avLst/>
          </a:prstGeom>
          <a:noFill/>
          <a:ln w="9525">
            <a:noFill/>
            <a:miter lim="800000"/>
            <a:headEnd/>
            <a:tailEnd/>
          </a:ln>
          <a:effectLst/>
        </p:spPr>
      </p:pic>
      <p:pic>
        <p:nvPicPr>
          <p:cNvPr id="1028" name="Picture 4"/>
          <p:cNvPicPr>
            <a:picLocks noChangeAspect="1" noChangeArrowheads="1"/>
          </p:cNvPicPr>
          <p:nvPr/>
        </p:nvPicPr>
        <p:blipFill>
          <a:blip r:embed="rId7" cstate="print"/>
          <a:srcRect/>
          <a:stretch>
            <a:fillRect/>
          </a:stretch>
        </p:blipFill>
        <p:spPr bwMode="auto">
          <a:xfrm>
            <a:off x="500034" y="1168049"/>
            <a:ext cx="8215370" cy="5332785"/>
          </a:xfrm>
          <a:prstGeom prst="rect">
            <a:avLst/>
          </a:prstGeom>
          <a:noFill/>
          <a:ln w="9525">
            <a:noFill/>
            <a:miter lim="800000"/>
            <a:headEnd/>
            <a:tailEnd/>
          </a:ln>
          <a:effectLst/>
        </p:spPr>
      </p:pic>
      <p:pic>
        <p:nvPicPr>
          <p:cNvPr id="13" name="Picture 9"/>
          <p:cNvPicPr>
            <a:picLocks noChangeAspect="1" noChangeArrowheads="1"/>
          </p:cNvPicPr>
          <p:nvPr/>
        </p:nvPicPr>
        <p:blipFill>
          <a:blip r:embed="rId8" cstate="print"/>
          <a:srcRect/>
          <a:stretch>
            <a:fillRect/>
          </a:stretch>
        </p:blipFill>
        <p:spPr bwMode="auto">
          <a:xfrm>
            <a:off x="571472" y="1071546"/>
            <a:ext cx="8143932" cy="5429264"/>
          </a:xfrm>
          <a:prstGeom prst="rect">
            <a:avLst/>
          </a:prstGeom>
          <a:noFill/>
          <a:ln w="9525">
            <a:noFill/>
            <a:miter lim="800000"/>
            <a:headEnd/>
            <a:tailEnd/>
          </a:ln>
          <a:effectLst/>
        </p:spPr>
      </p:pic>
      <p:pic>
        <p:nvPicPr>
          <p:cNvPr id="14" name="Picture 8"/>
          <p:cNvPicPr>
            <a:picLocks noChangeAspect="1" noChangeArrowheads="1"/>
          </p:cNvPicPr>
          <p:nvPr/>
        </p:nvPicPr>
        <p:blipFill>
          <a:blip r:embed="rId9" cstate="print"/>
          <a:srcRect/>
          <a:stretch>
            <a:fillRect/>
          </a:stretch>
        </p:blipFill>
        <p:spPr bwMode="auto">
          <a:xfrm>
            <a:off x="571472" y="1285860"/>
            <a:ext cx="8072494" cy="5250693"/>
          </a:xfrm>
          <a:prstGeom prst="rect">
            <a:avLst/>
          </a:prstGeom>
          <a:noFill/>
          <a:ln w="9525">
            <a:noFill/>
            <a:miter lim="800000"/>
            <a:headEnd/>
            <a:tailEnd/>
          </a:ln>
          <a:effectLst/>
        </p:spPr>
      </p:pic>
      <p:pic>
        <p:nvPicPr>
          <p:cNvPr id="15" name="Picture 7"/>
          <p:cNvPicPr>
            <a:picLocks noChangeAspect="1" noChangeArrowheads="1"/>
          </p:cNvPicPr>
          <p:nvPr/>
        </p:nvPicPr>
        <p:blipFill>
          <a:blip r:embed="rId10" cstate="print"/>
          <a:srcRect/>
          <a:stretch>
            <a:fillRect/>
          </a:stretch>
        </p:blipFill>
        <p:spPr bwMode="auto">
          <a:xfrm>
            <a:off x="500034" y="1071546"/>
            <a:ext cx="8205296" cy="5448316"/>
          </a:xfrm>
          <a:prstGeom prst="rect">
            <a:avLst/>
          </a:prstGeom>
          <a:noFill/>
          <a:ln w="9525">
            <a:noFill/>
            <a:miter lim="800000"/>
            <a:headEnd/>
            <a:tailEnd/>
          </a:ln>
          <a:effectLst/>
        </p:spPr>
      </p:pic>
      <p:pic>
        <p:nvPicPr>
          <p:cNvPr id="1029" name="Picture 5"/>
          <p:cNvPicPr>
            <a:picLocks noChangeAspect="1" noChangeArrowheads="1"/>
          </p:cNvPicPr>
          <p:nvPr/>
        </p:nvPicPr>
        <p:blipFill>
          <a:blip r:embed="rId11" cstate="print"/>
          <a:srcRect/>
          <a:stretch>
            <a:fillRect/>
          </a:stretch>
        </p:blipFill>
        <p:spPr bwMode="auto">
          <a:xfrm>
            <a:off x="500034" y="1047900"/>
            <a:ext cx="8286808" cy="5514817"/>
          </a:xfrm>
          <a:prstGeom prst="rect">
            <a:avLst/>
          </a:prstGeom>
          <a:noFill/>
          <a:ln w="9525">
            <a:noFill/>
            <a:miter lim="800000"/>
            <a:headEnd/>
            <a:tailEnd/>
          </a:ln>
          <a:effectLst/>
        </p:spPr>
      </p:pic>
      <p:pic>
        <p:nvPicPr>
          <p:cNvPr id="1030" name="Picture 6"/>
          <p:cNvPicPr>
            <a:picLocks noChangeAspect="1" noChangeArrowheads="1"/>
          </p:cNvPicPr>
          <p:nvPr/>
        </p:nvPicPr>
        <p:blipFill>
          <a:blip r:embed="rId12" cstate="print"/>
          <a:srcRect/>
          <a:stretch>
            <a:fillRect/>
          </a:stretch>
        </p:blipFill>
        <p:spPr bwMode="auto">
          <a:xfrm>
            <a:off x="500034" y="1047233"/>
            <a:ext cx="8286808" cy="5553600"/>
          </a:xfrm>
          <a:prstGeom prst="rect">
            <a:avLst/>
          </a:prstGeom>
          <a:noFill/>
          <a:ln w="9525">
            <a:noFill/>
            <a:miter lim="800000"/>
            <a:headEnd/>
            <a:tailEnd/>
          </a:ln>
          <a:effectLst/>
        </p:spPr>
      </p:pic>
      <p:pic>
        <p:nvPicPr>
          <p:cNvPr id="18" name="Picture 3"/>
          <p:cNvPicPr>
            <a:picLocks noChangeAspect="1" noChangeArrowheads="1"/>
          </p:cNvPicPr>
          <p:nvPr/>
        </p:nvPicPr>
        <p:blipFill>
          <a:blip r:embed="rId13" cstate="print"/>
          <a:srcRect/>
          <a:stretch>
            <a:fillRect/>
          </a:stretch>
        </p:blipFill>
        <p:spPr bwMode="auto">
          <a:xfrm>
            <a:off x="500034" y="998856"/>
            <a:ext cx="8286808" cy="5572998"/>
          </a:xfrm>
          <a:prstGeom prst="rect">
            <a:avLst/>
          </a:prstGeom>
          <a:noFill/>
          <a:ln w="9525">
            <a:noFill/>
            <a:miter lim="800000"/>
            <a:headEnd/>
            <a:tailEnd/>
          </a:ln>
          <a:effectLst/>
        </p:spPr>
      </p:pic>
      <p:pic>
        <p:nvPicPr>
          <p:cNvPr id="19" name="Picture 10"/>
          <p:cNvPicPr>
            <a:picLocks noChangeAspect="1" noChangeArrowheads="1"/>
          </p:cNvPicPr>
          <p:nvPr/>
        </p:nvPicPr>
        <p:blipFill>
          <a:blip r:embed="rId14" cstate="print"/>
          <a:srcRect/>
          <a:stretch>
            <a:fillRect/>
          </a:stretch>
        </p:blipFill>
        <p:spPr bwMode="auto">
          <a:xfrm>
            <a:off x="428596" y="928670"/>
            <a:ext cx="4572032" cy="5643602"/>
          </a:xfrm>
          <a:prstGeom prst="rect">
            <a:avLst/>
          </a:prstGeom>
          <a:noFill/>
          <a:ln w="9525">
            <a:noFill/>
            <a:miter lim="800000"/>
            <a:headEnd/>
            <a:tailEnd/>
          </a:ln>
          <a:effectLst/>
        </p:spPr>
      </p:pic>
      <p:sp>
        <p:nvSpPr>
          <p:cNvPr id="20" name="TextBox 19"/>
          <p:cNvSpPr txBox="1"/>
          <p:nvPr/>
        </p:nvSpPr>
        <p:spPr>
          <a:xfrm>
            <a:off x="642910" y="4286256"/>
            <a:ext cx="3357586" cy="1323439"/>
          </a:xfrm>
          <a:prstGeom prst="rect">
            <a:avLst/>
          </a:prstGeom>
          <a:noFill/>
        </p:spPr>
        <p:txBody>
          <a:bodyPr wrap="square" rtlCol="0">
            <a:spAutoFit/>
          </a:bodyPr>
          <a:lstStyle/>
          <a:p>
            <a:pPr algn="ctr"/>
            <a:r>
              <a:rPr lang="ru-RU" sz="4000" dirty="0" smtClean="0">
                <a:solidFill>
                  <a:srgbClr val="FFFF00"/>
                </a:solidFill>
              </a:rPr>
              <a:t>Александр Блок</a:t>
            </a:r>
            <a:endParaRPr lang="ru-RU" sz="4000" dirty="0">
              <a:solidFill>
                <a:srgbClr val="FFFF00"/>
              </a:solidFill>
            </a:endParaRPr>
          </a:p>
        </p:txBody>
      </p:sp>
      <p:pic>
        <p:nvPicPr>
          <p:cNvPr id="21" name="A.Blok_(chitaet_A._Galibin)_-_Noch,_ulica,_fonar,_apteka_..._[peredayru].mp3">
            <a:hlinkClick r:id="" action="ppaction://media"/>
          </p:cNvPr>
          <p:cNvPicPr>
            <a:picLocks noRot="1" noChangeAspect="1"/>
          </p:cNvPicPr>
          <p:nvPr>
            <a:audioFile r:link="rId1"/>
          </p:nvPr>
        </p:nvPicPr>
        <p:blipFill>
          <a:blip r:embed="rId15" cstate="print"/>
          <a:stretch>
            <a:fillRect/>
          </a:stretch>
        </p:blipFill>
        <p:spPr>
          <a:xfrm>
            <a:off x="285720" y="357166"/>
            <a:ext cx="304800" cy="304800"/>
          </a:xfrm>
          <a:prstGeom prst="rect">
            <a:avLst/>
          </a:prstGeom>
        </p:spPr>
      </p:pic>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
                                      <p:cBhvr>
                                        <p:cTn id="6" dur="1" fill="hold"/>
                                        <p:tgtEl>
                                          <p:spTgt spid="21"/>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2000" fill="hold"/>
                                        <p:tgtEl>
                                          <p:spTgt spid="6"/>
                                        </p:tgtEl>
                                        <p:attrNameLst>
                                          <p:attrName>ppt_w</p:attrName>
                                        </p:attrNameLst>
                                      </p:cBhvr>
                                      <p:tavLst>
                                        <p:tav tm="0">
                                          <p:val>
                                            <p:fltVal val="0"/>
                                          </p:val>
                                        </p:tav>
                                        <p:tav tm="100000">
                                          <p:val>
                                            <p:strVal val="#ppt_w"/>
                                          </p:val>
                                        </p:tav>
                                      </p:tavLst>
                                    </p:anim>
                                    <p:anim calcmode="lin" valueType="num">
                                      <p:cBhvr>
                                        <p:cTn id="12" dur="2000" fill="hold"/>
                                        <p:tgtEl>
                                          <p:spTgt spid="6"/>
                                        </p:tgtEl>
                                        <p:attrNameLst>
                                          <p:attrName>ppt_h</p:attrName>
                                        </p:attrNameLst>
                                      </p:cBhvr>
                                      <p:tavLst>
                                        <p:tav tm="0">
                                          <p:val>
                                            <p:fltVal val="0"/>
                                          </p:val>
                                        </p:tav>
                                        <p:tav tm="100000">
                                          <p:val>
                                            <p:strVal val="#ppt_h"/>
                                          </p:val>
                                        </p:tav>
                                      </p:tavLst>
                                    </p:anim>
                                    <p:animEffect transition="in" filter="fade">
                                      <p:cBhvr>
                                        <p:cTn id="13" dur="20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nodeType="clickEffect">
                                  <p:stCondLst>
                                    <p:cond delay="0"/>
                                  </p:stCondLst>
                                  <p:childTnLst>
                                    <p:set>
                                      <p:cBhvr>
                                        <p:cTn id="17" dur="1" fill="hold">
                                          <p:stCondLst>
                                            <p:cond delay="0"/>
                                          </p:stCondLst>
                                        </p:cTn>
                                        <p:tgtEl>
                                          <p:spTgt spid="6"/>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2000" fill="hold"/>
                                        <p:tgtEl>
                                          <p:spTgt spid="8"/>
                                        </p:tgtEl>
                                        <p:attrNameLst>
                                          <p:attrName>ppt_w</p:attrName>
                                        </p:attrNameLst>
                                      </p:cBhvr>
                                      <p:tavLst>
                                        <p:tav tm="0">
                                          <p:val>
                                            <p:fltVal val="0"/>
                                          </p:val>
                                        </p:tav>
                                        <p:tav tm="100000">
                                          <p:val>
                                            <p:strVal val="#ppt_w"/>
                                          </p:val>
                                        </p:tav>
                                      </p:tavLst>
                                    </p:anim>
                                    <p:anim calcmode="lin" valueType="num">
                                      <p:cBhvr>
                                        <p:cTn id="23" dur="2000" fill="hold"/>
                                        <p:tgtEl>
                                          <p:spTgt spid="8"/>
                                        </p:tgtEl>
                                        <p:attrNameLst>
                                          <p:attrName>ppt_h</p:attrName>
                                        </p:attrNameLst>
                                      </p:cBhvr>
                                      <p:tavLst>
                                        <p:tav tm="0">
                                          <p:val>
                                            <p:fltVal val="0"/>
                                          </p:val>
                                        </p:tav>
                                        <p:tav tm="100000">
                                          <p:val>
                                            <p:strVal val="#ppt_h"/>
                                          </p:val>
                                        </p:tav>
                                      </p:tavLst>
                                    </p:anim>
                                    <p:animEffect transition="in" filter="fade">
                                      <p:cBhvr>
                                        <p:cTn id="24" dur="20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8"/>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53" presetClass="entr" presetSubtype="0"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2000" fill="hold"/>
                                        <p:tgtEl>
                                          <p:spTgt spid="9"/>
                                        </p:tgtEl>
                                        <p:attrNameLst>
                                          <p:attrName>ppt_w</p:attrName>
                                        </p:attrNameLst>
                                      </p:cBhvr>
                                      <p:tavLst>
                                        <p:tav tm="0">
                                          <p:val>
                                            <p:fltVal val="0"/>
                                          </p:val>
                                        </p:tav>
                                        <p:tav tm="100000">
                                          <p:val>
                                            <p:strVal val="#ppt_w"/>
                                          </p:val>
                                        </p:tav>
                                      </p:tavLst>
                                    </p:anim>
                                    <p:anim calcmode="lin" valueType="num">
                                      <p:cBhvr>
                                        <p:cTn id="34" dur="2000" fill="hold"/>
                                        <p:tgtEl>
                                          <p:spTgt spid="9"/>
                                        </p:tgtEl>
                                        <p:attrNameLst>
                                          <p:attrName>ppt_h</p:attrName>
                                        </p:attrNameLst>
                                      </p:cBhvr>
                                      <p:tavLst>
                                        <p:tav tm="0">
                                          <p:val>
                                            <p:fltVal val="0"/>
                                          </p:val>
                                        </p:tav>
                                        <p:tav tm="100000">
                                          <p:val>
                                            <p:strVal val="#ppt_h"/>
                                          </p:val>
                                        </p:tav>
                                      </p:tavLst>
                                    </p:anim>
                                    <p:animEffect transition="in" filter="fade">
                                      <p:cBhvr>
                                        <p:cTn id="35" dur="2000"/>
                                        <p:tgtEl>
                                          <p:spTgt spid="9"/>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xit" presetSubtype="0" fill="hold" nodeType="clickEffect">
                                  <p:stCondLst>
                                    <p:cond delay="0"/>
                                  </p:stCondLst>
                                  <p:childTnLst>
                                    <p:set>
                                      <p:cBhvr>
                                        <p:cTn id="39" dur="1" fill="hold">
                                          <p:stCondLst>
                                            <p:cond delay="0"/>
                                          </p:stCondLst>
                                        </p:cTn>
                                        <p:tgtEl>
                                          <p:spTgt spid="9"/>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53" presetClass="entr" presetSubtype="0" fill="hold" nodeType="clickEffect">
                                  <p:stCondLst>
                                    <p:cond delay="0"/>
                                  </p:stCondLst>
                                  <p:childTnLst>
                                    <p:set>
                                      <p:cBhvr>
                                        <p:cTn id="43" dur="1" fill="hold">
                                          <p:stCondLst>
                                            <p:cond delay="0"/>
                                          </p:stCondLst>
                                        </p:cTn>
                                        <p:tgtEl>
                                          <p:spTgt spid="1027"/>
                                        </p:tgtEl>
                                        <p:attrNameLst>
                                          <p:attrName>style.visibility</p:attrName>
                                        </p:attrNameLst>
                                      </p:cBhvr>
                                      <p:to>
                                        <p:strVal val="visible"/>
                                      </p:to>
                                    </p:set>
                                    <p:anim calcmode="lin" valueType="num">
                                      <p:cBhvr>
                                        <p:cTn id="44" dur="2000" fill="hold"/>
                                        <p:tgtEl>
                                          <p:spTgt spid="1027"/>
                                        </p:tgtEl>
                                        <p:attrNameLst>
                                          <p:attrName>ppt_w</p:attrName>
                                        </p:attrNameLst>
                                      </p:cBhvr>
                                      <p:tavLst>
                                        <p:tav tm="0">
                                          <p:val>
                                            <p:fltVal val="0"/>
                                          </p:val>
                                        </p:tav>
                                        <p:tav tm="100000">
                                          <p:val>
                                            <p:strVal val="#ppt_w"/>
                                          </p:val>
                                        </p:tav>
                                      </p:tavLst>
                                    </p:anim>
                                    <p:anim calcmode="lin" valueType="num">
                                      <p:cBhvr>
                                        <p:cTn id="45" dur="2000" fill="hold"/>
                                        <p:tgtEl>
                                          <p:spTgt spid="1027"/>
                                        </p:tgtEl>
                                        <p:attrNameLst>
                                          <p:attrName>ppt_h</p:attrName>
                                        </p:attrNameLst>
                                      </p:cBhvr>
                                      <p:tavLst>
                                        <p:tav tm="0">
                                          <p:val>
                                            <p:fltVal val="0"/>
                                          </p:val>
                                        </p:tav>
                                        <p:tav tm="100000">
                                          <p:val>
                                            <p:strVal val="#ppt_h"/>
                                          </p:val>
                                        </p:tav>
                                      </p:tavLst>
                                    </p:anim>
                                    <p:animEffect transition="in" filter="fade">
                                      <p:cBhvr>
                                        <p:cTn id="46" dur="2000"/>
                                        <p:tgtEl>
                                          <p:spTgt spid="1027"/>
                                        </p:tgtEl>
                                      </p:cBhvr>
                                    </p:animEffec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nodeType="clickEffect">
                                  <p:stCondLst>
                                    <p:cond delay="0"/>
                                  </p:stCondLst>
                                  <p:childTnLst>
                                    <p:set>
                                      <p:cBhvr>
                                        <p:cTn id="50" dur="1" fill="hold">
                                          <p:stCondLst>
                                            <p:cond delay="0"/>
                                          </p:stCondLst>
                                        </p:cTn>
                                        <p:tgtEl>
                                          <p:spTgt spid="1027"/>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53" presetClass="entr" presetSubtype="0" fill="hold" nodeType="clickEffect">
                                  <p:stCondLst>
                                    <p:cond delay="0"/>
                                  </p:stCondLst>
                                  <p:childTnLst>
                                    <p:set>
                                      <p:cBhvr>
                                        <p:cTn id="54" dur="1" fill="hold">
                                          <p:stCondLst>
                                            <p:cond delay="0"/>
                                          </p:stCondLst>
                                        </p:cTn>
                                        <p:tgtEl>
                                          <p:spTgt spid="1028"/>
                                        </p:tgtEl>
                                        <p:attrNameLst>
                                          <p:attrName>style.visibility</p:attrName>
                                        </p:attrNameLst>
                                      </p:cBhvr>
                                      <p:to>
                                        <p:strVal val="visible"/>
                                      </p:to>
                                    </p:set>
                                    <p:anim calcmode="lin" valueType="num">
                                      <p:cBhvr>
                                        <p:cTn id="55" dur="2000" fill="hold"/>
                                        <p:tgtEl>
                                          <p:spTgt spid="1028"/>
                                        </p:tgtEl>
                                        <p:attrNameLst>
                                          <p:attrName>ppt_w</p:attrName>
                                        </p:attrNameLst>
                                      </p:cBhvr>
                                      <p:tavLst>
                                        <p:tav tm="0">
                                          <p:val>
                                            <p:fltVal val="0"/>
                                          </p:val>
                                        </p:tav>
                                        <p:tav tm="100000">
                                          <p:val>
                                            <p:strVal val="#ppt_w"/>
                                          </p:val>
                                        </p:tav>
                                      </p:tavLst>
                                    </p:anim>
                                    <p:anim calcmode="lin" valueType="num">
                                      <p:cBhvr>
                                        <p:cTn id="56" dur="2000" fill="hold"/>
                                        <p:tgtEl>
                                          <p:spTgt spid="1028"/>
                                        </p:tgtEl>
                                        <p:attrNameLst>
                                          <p:attrName>ppt_h</p:attrName>
                                        </p:attrNameLst>
                                      </p:cBhvr>
                                      <p:tavLst>
                                        <p:tav tm="0">
                                          <p:val>
                                            <p:fltVal val="0"/>
                                          </p:val>
                                        </p:tav>
                                        <p:tav tm="100000">
                                          <p:val>
                                            <p:strVal val="#ppt_h"/>
                                          </p:val>
                                        </p:tav>
                                      </p:tavLst>
                                    </p:anim>
                                    <p:animEffect transition="in" filter="fade">
                                      <p:cBhvr>
                                        <p:cTn id="57" dur="2000"/>
                                        <p:tgtEl>
                                          <p:spTgt spid="1028"/>
                                        </p:tgtEl>
                                      </p:cBhvr>
                                    </p:animEffect>
                                  </p:childTnLst>
                                </p:cTn>
                              </p:par>
                            </p:childTnLst>
                          </p:cTn>
                        </p:par>
                      </p:childTnLst>
                    </p:cTn>
                  </p:par>
                  <p:par>
                    <p:cTn id="58" fill="hold">
                      <p:stCondLst>
                        <p:cond delay="indefinite"/>
                      </p:stCondLst>
                      <p:childTnLst>
                        <p:par>
                          <p:cTn id="59" fill="hold">
                            <p:stCondLst>
                              <p:cond delay="0"/>
                            </p:stCondLst>
                            <p:childTnLst>
                              <p:par>
                                <p:cTn id="60" presetID="1" presetClass="exit" presetSubtype="0" fill="hold" nodeType="clickEffect">
                                  <p:stCondLst>
                                    <p:cond delay="0"/>
                                  </p:stCondLst>
                                  <p:childTnLst>
                                    <p:set>
                                      <p:cBhvr>
                                        <p:cTn id="61" dur="1" fill="hold">
                                          <p:stCondLst>
                                            <p:cond delay="0"/>
                                          </p:stCondLst>
                                        </p:cTn>
                                        <p:tgtEl>
                                          <p:spTgt spid="1028"/>
                                        </p:tgtEl>
                                        <p:attrNameLst>
                                          <p:attrName>style.visibility</p:attrName>
                                        </p:attrNameLst>
                                      </p:cBhvr>
                                      <p:to>
                                        <p:strVal val="hidden"/>
                                      </p:to>
                                    </p:set>
                                  </p:childTnLst>
                                </p:cTn>
                              </p:par>
                            </p:childTnLst>
                          </p:cTn>
                        </p:par>
                      </p:childTnLst>
                    </p:cTn>
                  </p:par>
                  <p:par>
                    <p:cTn id="62" fill="hold">
                      <p:stCondLst>
                        <p:cond delay="indefinite"/>
                      </p:stCondLst>
                      <p:childTnLst>
                        <p:par>
                          <p:cTn id="63" fill="hold">
                            <p:stCondLst>
                              <p:cond delay="0"/>
                            </p:stCondLst>
                            <p:childTnLst>
                              <p:par>
                                <p:cTn id="64" presetID="53" presetClass="entr" presetSubtype="0" fill="hold" nodeType="clickEffect">
                                  <p:stCondLst>
                                    <p:cond delay="0"/>
                                  </p:stCondLst>
                                  <p:childTnLst>
                                    <p:set>
                                      <p:cBhvr>
                                        <p:cTn id="65" dur="1" fill="hold">
                                          <p:stCondLst>
                                            <p:cond delay="0"/>
                                          </p:stCondLst>
                                        </p:cTn>
                                        <p:tgtEl>
                                          <p:spTgt spid="13"/>
                                        </p:tgtEl>
                                        <p:attrNameLst>
                                          <p:attrName>style.visibility</p:attrName>
                                        </p:attrNameLst>
                                      </p:cBhvr>
                                      <p:to>
                                        <p:strVal val="visible"/>
                                      </p:to>
                                    </p:set>
                                    <p:anim calcmode="lin" valueType="num">
                                      <p:cBhvr>
                                        <p:cTn id="66" dur="2000" fill="hold"/>
                                        <p:tgtEl>
                                          <p:spTgt spid="13"/>
                                        </p:tgtEl>
                                        <p:attrNameLst>
                                          <p:attrName>ppt_w</p:attrName>
                                        </p:attrNameLst>
                                      </p:cBhvr>
                                      <p:tavLst>
                                        <p:tav tm="0">
                                          <p:val>
                                            <p:fltVal val="0"/>
                                          </p:val>
                                        </p:tav>
                                        <p:tav tm="100000">
                                          <p:val>
                                            <p:strVal val="#ppt_w"/>
                                          </p:val>
                                        </p:tav>
                                      </p:tavLst>
                                    </p:anim>
                                    <p:anim calcmode="lin" valueType="num">
                                      <p:cBhvr>
                                        <p:cTn id="67" dur="2000" fill="hold"/>
                                        <p:tgtEl>
                                          <p:spTgt spid="13"/>
                                        </p:tgtEl>
                                        <p:attrNameLst>
                                          <p:attrName>ppt_h</p:attrName>
                                        </p:attrNameLst>
                                      </p:cBhvr>
                                      <p:tavLst>
                                        <p:tav tm="0">
                                          <p:val>
                                            <p:fltVal val="0"/>
                                          </p:val>
                                        </p:tav>
                                        <p:tav tm="100000">
                                          <p:val>
                                            <p:strVal val="#ppt_h"/>
                                          </p:val>
                                        </p:tav>
                                      </p:tavLst>
                                    </p:anim>
                                    <p:animEffect transition="in" filter="fade">
                                      <p:cBhvr>
                                        <p:cTn id="68" dur="2000"/>
                                        <p:tgtEl>
                                          <p:spTgt spid="13"/>
                                        </p:tgtEl>
                                      </p:cBhvr>
                                    </p:animEffect>
                                  </p:childTnLst>
                                </p:cTn>
                              </p:par>
                            </p:childTnLst>
                          </p:cTn>
                        </p:par>
                      </p:childTnLst>
                    </p:cTn>
                  </p:par>
                  <p:par>
                    <p:cTn id="69" fill="hold">
                      <p:stCondLst>
                        <p:cond delay="indefinite"/>
                      </p:stCondLst>
                      <p:childTnLst>
                        <p:par>
                          <p:cTn id="70" fill="hold">
                            <p:stCondLst>
                              <p:cond delay="0"/>
                            </p:stCondLst>
                            <p:childTnLst>
                              <p:par>
                                <p:cTn id="71" presetID="1" presetClass="exit" presetSubtype="0" fill="hold" nodeType="clickEffect">
                                  <p:stCondLst>
                                    <p:cond delay="0"/>
                                  </p:stCondLst>
                                  <p:childTnLst>
                                    <p:set>
                                      <p:cBhvr>
                                        <p:cTn id="72" dur="1" fill="hold">
                                          <p:stCondLst>
                                            <p:cond delay="0"/>
                                          </p:stCondLst>
                                        </p:cTn>
                                        <p:tgtEl>
                                          <p:spTgt spid="13"/>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53" presetClass="entr" presetSubtype="0" fill="hold" nodeType="clickEffect">
                                  <p:stCondLst>
                                    <p:cond delay="0"/>
                                  </p:stCondLst>
                                  <p:childTnLst>
                                    <p:set>
                                      <p:cBhvr>
                                        <p:cTn id="76" dur="1" fill="hold">
                                          <p:stCondLst>
                                            <p:cond delay="0"/>
                                          </p:stCondLst>
                                        </p:cTn>
                                        <p:tgtEl>
                                          <p:spTgt spid="14"/>
                                        </p:tgtEl>
                                        <p:attrNameLst>
                                          <p:attrName>style.visibility</p:attrName>
                                        </p:attrNameLst>
                                      </p:cBhvr>
                                      <p:to>
                                        <p:strVal val="visible"/>
                                      </p:to>
                                    </p:set>
                                    <p:anim calcmode="lin" valueType="num">
                                      <p:cBhvr>
                                        <p:cTn id="77" dur="2000" fill="hold"/>
                                        <p:tgtEl>
                                          <p:spTgt spid="14"/>
                                        </p:tgtEl>
                                        <p:attrNameLst>
                                          <p:attrName>ppt_w</p:attrName>
                                        </p:attrNameLst>
                                      </p:cBhvr>
                                      <p:tavLst>
                                        <p:tav tm="0">
                                          <p:val>
                                            <p:fltVal val="0"/>
                                          </p:val>
                                        </p:tav>
                                        <p:tav tm="100000">
                                          <p:val>
                                            <p:strVal val="#ppt_w"/>
                                          </p:val>
                                        </p:tav>
                                      </p:tavLst>
                                    </p:anim>
                                    <p:anim calcmode="lin" valueType="num">
                                      <p:cBhvr>
                                        <p:cTn id="78" dur="2000" fill="hold"/>
                                        <p:tgtEl>
                                          <p:spTgt spid="14"/>
                                        </p:tgtEl>
                                        <p:attrNameLst>
                                          <p:attrName>ppt_h</p:attrName>
                                        </p:attrNameLst>
                                      </p:cBhvr>
                                      <p:tavLst>
                                        <p:tav tm="0">
                                          <p:val>
                                            <p:fltVal val="0"/>
                                          </p:val>
                                        </p:tav>
                                        <p:tav tm="100000">
                                          <p:val>
                                            <p:strVal val="#ppt_h"/>
                                          </p:val>
                                        </p:tav>
                                      </p:tavLst>
                                    </p:anim>
                                    <p:animEffect transition="in" filter="fade">
                                      <p:cBhvr>
                                        <p:cTn id="79" dur="2000"/>
                                        <p:tgtEl>
                                          <p:spTgt spid="14"/>
                                        </p:tgtEl>
                                      </p:cBhvr>
                                    </p:animEffect>
                                  </p:childTnLst>
                                </p:cTn>
                              </p:par>
                            </p:childTnLst>
                          </p:cTn>
                        </p:par>
                      </p:childTnLst>
                    </p:cTn>
                  </p:par>
                  <p:par>
                    <p:cTn id="80" fill="hold">
                      <p:stCondLst>
                        <p:cond delay="indefinite"/>
                      </p:stCondLst>
                      <p:childTnLst>
                        <p:par>
                          <p:cTn id="81" fill="hold">
                            <p:stCondLst>
                              <p:cond delay="0"/>
                            </p:stCondLst>
                            <p:childTnLst>
                              <p:par>
                                <p:cTn id="82" presetID="1" presetClass="exit" presetSubtype="0" fill="hold" nodeType="clickEffect">
                                  <p:stCondLst>
                                    <p:cond delay="0"/>
                                  </p:stCondLst>
                                  <p:childTnLst>
                                    <p:set>
                                      <p:cBhvr>
                                        <p:cTn id="83" dur="1" fill="hold">
                                          <p:stCondLst>
                                            <p:cond delay="0"/>
                                          </p:stCondLst>
                                        </p:cTn>
                                        <p:tgtEl>
                                          <p:spTgt spid="14"/>
                                        </p:tgtEl>
                                        <p:attrNameLst>
                                          <p:attrName>style.visibility</p:attrName>
                                        </p:attrNameLst>
                                      </p:cBhvr>
                                      <p:to>
                                        <p:strVal val="hidden"/>
                                      </p:to>
                                    </p:set>
                                  </p:childTnLst>
                                </p:cTn>
                              </p:par>
                            </p:childTnLst>
                          </p:cTn>
                        </p:par>
                      </p:childTnLst>
                    </p:cTn>
                  </p:par>
                  <p:par>
                    <p:cTn id="84" fill="hold">
                      <p:stCondLst>
                        <p:cond delay="indefinite"/>
                      </p:stCondLst>
                      <p:childTnLst>
                        <p:par>
                          <p:cTn id="85" fill="hold">
                            <p:stCondLst>
                              <p:cond delay="0"/>
                            </p:stCondLst>
                            <p:childTnLst>
                              <p:par>
                                <p:cTn id="86" presetID="53" presetClass="entr" presetSubtype="0" fill="hold" nodeType="clickEffect">
                                  <p:stCondLst>
                                    <p:cond delay="0"/>
                                  </p:stCondLst>
                                  <p:childTnLst>
                                    <p:set>
                                      <p:cBhvr>
                                        <p:cTn id="87" dur="1" fill="hold">
                                          <p:stCondLst>
                                            <p:cond delay="0"/>
                                          </p:stCondLst>
                                        </p:cTn>
                                        <p:tgtEl>
                                          <p:spTgt spid="15"/>
                                        </p:tgtEl>
                                        <p:attrNameLst>
                                          <p:attrName>style.visibility</p:attrName>
                                        </p:attrNameLst>
                                      </p:cBhvr>
                                      <p:to>
                                        <p:strVal val="visible"/>
                                      </p:to>
                                    </p:set>
                                    <p:anim calcmode="lin" valueType="num">
                                      <p:cBhvr>
                                        <p:cTn id="88" dur="2000" fill="hold"/>
                                        <p:tgtEl>
                                          <p:spTgt spid="15"/>
                                        </p:tgtEl>
                                        <p:attrNameLst>
                                          <p:attrName>ppt_w</p:attrName>
                                        </p:attrNameLst>
                                      </p:cBhvr>
                                      <p:tavLst>
                                        <p:tav tm="0">
                                          <p:val>
                                            <p:fltVal val="0"/>
                                          </p:val>
                                        </p:tav>
                                        <p:tav tm="100000">
                                          <p:val>
                                            <p:strVal val="#ppt_w"/>
                                          </p:val>
                                        </p:tav>
                                      </p:tavLst>
                                    </p:anim>
                                    <p:anim calcmode="lin" valueType="num">
                                      <p:cBhvr>
                                        <p:cTn id="89" dur="2000" fill="hold"/>
                                        <p:tgtEl>
                                          <p:spTgt spid="15"/>
                                        </p:tgtEl>
                                        <p:attrNameLst>
                                          <p:attrName>ppt_h</p:attrName>
                                        </p:attrNameLst>
                                      </p:cBhvr>
                                      <p:tavLst>
                                        <p:tav tm="0">
                                          <p:val>
                                            <p:fltVal val="0"/>
                                          </p:val>
                                        </p:tav>
                                        <p:tav tm="100000">
                                          <p:val>
                                            <p:strVal val="#ppt_h"/>
                                          </p:val>
                                        </p:tav>
                                      </p:tavLst>
                                    </p:anim>
                                    <p:animEffect transition="in" filter="fade">
                                      <p:cBhvr>
                                        <p:cTn id="90" dur="2000"/>
                                        <p:tgtEl>
                                          <p:spTgt spid="15"/>
                                        </p:tgtEl>
                                      </p:cBhvr>
                                    </p:animEffect>
                                  </p:childTnLst>
                                </p:cTn>
                              </p:par>
                            </p:childTnLst>
                          </p:cTn>
                        </p:par>
                      </p:childTnLst>
                    </p:cTn>
                  </p:par>
                  <p:par>
                    <p:cTn id="91" fill="hold">
                      <p:stCondLst>
                        <p:cond delay="indefinite"/>
                      </p:stCondLst>
                      <p:childTnLst>
                        <p:par>
                          <p:cTn id="92" fill="hold">
                            <p:stCondLst>
                              <p:cond delay="0"/>
                            </p:stCondLst>
                            <p:childTnLst>
                              <p:par>
                                <p:cTn id="93" presetID="1" presetClass="exit" presetSubtype="0" fill="hold" nodeType="clickEffect">
                                  <p:stCondLst>
                                    <p:cond delay="0"/>
                                  </p:stCondLst>
                                  <p:childTnLst>
                                    <p:set>
                                      <p:cBhvr>
                                        <p:cTn id="94" dur="1" fill="hold">
                                          <p:stCondLst>
                                            <p:cond delay="0"/>
                                          </p:stCondLst>
                                        </p:cTn>
                                        <p:tgtEl>
                                          <p:spTgt spid="15"/>
                                        </p:tgtEl>
                                        <p:attrNameLst>
                                          <p:attrName>style.visibility</p:attrName>
                                        </p:attrNameLst>
                                      </p:cBhvr>
                                      <p:to>
                                        <p:strVal val="hidden"/>
                                      </p:to>
                                    </p:set>
                                  </p:childTnLst>
                                </p:cTn>
                              </p:par>
                            </p:childTnLst>
                          </p:cTn>
                        </p:par>
                      </p:childTnLst>
                    </p:cTn>
                  </p:par>
                  <p:par>
                    <p:cTn id="95" fill="hold">
                      <p:stCondLst>
                        <p:cond delay="indefinite"/>
                      </p:stCondLst>
                      <p:childTnLst>
                        <p:par>
                          <p:cTn id="96" fill="hold">
                            <p:stCondLst>
                              <p:cond delay="0"/>
                            </p:stCondLst>
                            <p:childTnLst>
                              <p:par>
                                <p:cTn id="97" presetID="53" presetClass="entr" presetSubtype="0" fill="hold" nodeType="clickEffect">
                                  <p:stCondLst>
                                    <p:cond delay="0"/>
                                  </p:stCondLst>
                                  <p:childTnLst>
                                    <p:set>
                                      <p:cBhvr>
                                        <p:cTn id="98" dur="1" fill="hold">
                                          <p:stCondLst>
                                            <p:cond delay="0"/>
                                          </p:stCondLst>
                                        </p:cTn>
                                        <p:tgtEl>
                                          <p:spTgt spid="1029"/>
                                        </p:tgtEl>
                                        <p:attrNameLst>
                                          <p:attrName>style.visibility</p:attrName>
                                        </p:attrNameLst>
                                      </p:cBhvr>
                                      <p:to>
                                        <p:strVal val="visible"/>
                                      </p:to>
                                    </p:set>
                                    <p:anim calcmode="lin" valueType="num">
                                      <p:cBhvr>
                                        <p:cTn id="99" dur="2000" fill="hold"/>
                                        <p:tgtEl>
                                          <p:spTgt spid="1029"/>
                                        </p:tgtEl>
                                        <p:attrNameLst>
                                          <p:attrName>ppt_w</p:attrName>
                                        </p:attrNameLst>
                                      </p:cBhvr>
                                      <p:tavLst>
                                        <p:tav tm="0">
                                          <p:val>
                                            <p:fltVal val="0"/>
                                          </p:val>
                                        </p:tav>
                                        <p:tav tm="100000">
                                          <p:val>
                                            <p:strVal val="#ppt_w"/>
                                          </p:val>
                                        </p:tav>
                                      </p:tavLst>
                                    </p:anim>
                                    <p:anim calcmode="lin" valueType="num">
                                      <p:cBhvr>
                                        <p:cTn id="100" dur="2000" fill="hold"/>
                                        <p:tgtEl>
                                          <p:spTgt spid="1029"/>
                                        </p:tgtEl>
                                        <p:attrNameLst>
                                          <p:attrName>ppt_h</p:attrName>
                                        </p:attrNameLst>
                                      </p:cBhvr>
                                      <p:tavLst>
                                        <p:tav tm="0">
                                          <p:val>
                                            <p:fltVal val="0"/>
                                          </p:val>
                                        </p:tav>
                                        <p:tav tm="100000">
                                          <p:val>
                                            <p:strVal val="#ppt_h"/>
                                          </p:val>
                                        </p:tav>
                                      </p:tavLst>
                                    </p:anim>
                                    <p:animEffect transition="in" filter="fade">
                                      <p:cBhvr>
                                        <p:cTn id="101" dur="2000"/>
                                        <p:tgtEl>
                                          <p:spTgt spid="1029"/>
                                        </p:tgtEl>
                                      </p:cBhvr>
                                    </p:animEffect>
                                  </p:childTnLst>
                                </p:cTn>
                              </p:par>
                            </p:childTnLst>
                          </p:cTn>
                        </p:par>
                      </p:childTnLst>
                    </p:cTn>
                  </p:par>
                  <p:par>
                    <p:cTn id="102" fill="hold">
                      <p:stCondLst>
                        <p:cond delay="indefinite"/>
                      </p:stCondLst>
                      <p:childTnLst>
                        <p:par>
                          <p:cTn id="103" fill="hold">
                            <p:stCondLst>
                              <p:cond delay="0"/>
                            </p:stCondLst>
                            <p:childTnLst>
                              <p:par>
                                <p:cTn id="104" presetID="1" presetClass="exit" presetSubtype="0" fill="hold" nodeType="clickEffect">
                                  <p:stCondLst>
                                    <p:cond delay="0"/>
                                  </p:stCondLst>
                                  <p:childTnLst>
                                    <p:set>
                                      <p:cBhvr>
                                        <p:cTn id="105" dur="1" fill="hold">
                                          <p:stCondLst>
                                            <p:cond delay="0"/>
                                          </p:stCondLst>
                                        </p:cTn>
                                        <p:tgtEl>
                                          <p:spTgt spid="1029"/>
                                        </p:tgtEl>
                                        <p:attrNameLst>
                                          <p:attrName>style.visibility</p:attrName>
                                        </p:attrNameLst>
                                      </p:cBhvr>
                                      <p:to>
                                        <p:strVal val="hidden"/>
                                      </p:to>
                                    </p:set>
                                  </p:childTnLst>
                                </p:cTn>
                              </p:par>
                            </p:childTnLst>
                          </p:cTn>
                        </p:par>
                      </p:childTnLst>
                    </p:cTn>
                  </p:par>
                  <p:par>
                    <p:cTn id="106" fill="hold">
                      <p:stCondLst>
                        <p:cond delay="indefinite"/>
                      </p:stCondLst>
                      <p:childTnLst>
                        <p:par>
                          <p:cTn id="107" fill="hold">
                            <p:stCondLst>
                              <p:cond delay="0"/>
                            </p:stCondLst>
                            <p:childTnLst>
                              <p:par>
                                <p:cTn id="108" presetID="53" presetClass="entr" presetSubtype="0" fill="hold" nodeType="clickEffect">
                                  <p:stCondLst>
                                    <p:cond delay="0"/>
                                  </p:stCondLst>
                                  <p:childTnLst>
                                    <p:set>
                                      <p:cBhvr>
                                        <p:cTn id="109" dur="1" fill="hold">
                                          <p:stCondLst>
                                            <p:cond delay="0"/>
                                          </p:stCondLst>
                                        </p:cTn>
                                        <p:tgtEl>
                                          <p:spTgt spid="1030"/>
                                        </p:tgtEl>
                                        <p:attrNameLst>
                                          <p:attrName>style.visibility</p:attrName>
                                        </p:attrNameLst>
                                      </p:cBhvr>
                                      <p:to>
                                        <p:strVal val="visible"/>
                                      </p:to>
                                    </p:set>
                                    <p:anim calcmode="lin" valueType="num">
                                      <p:cBhvr>
                                        <p:cTn id="110" dur="2000" fill="hold"/>
                                        <p:tgtEl>
                                          <p:spTgt spid="1030"/>
                                        </p:tgtEl>
                                        <p:attrNameLst>
                                          <p:attrName>ppt_w</p:attrName>
                                        </p:attrNameLst>
                                      </p:cBhvr>
                                      <p:tavLst>
                                        <p:tav tm="0">
                                          <p:val>
                                            <p:fltVal val="0"/>
                                          </p:val>
                                        </p:tav>
                                        <p:tav tm="100000">
                                          <p:val>
                                            <p:strVal val="#ppt_w"/>
                                          </p:val>
                                        </p:tav>
                                      </p:tavLst>
                                    </p:anim>
                                    <p:anim calcmode="lin" valueType="num">
                                      <p:cBhvr>
                                        <p:cTn id="111" dur="2000" fill="hold"/>
                                        <p:tgtEl>
                                          <p:spTgt spid="1030"/>
                                        </p:tgtEl>
                                        <p:attrNameLst>
                                          <p:attrName>ppt_h</p:attrName>
                                        </p:attrNameLst>
                                      </p:cBhvr>
                                      <p:tavLst>
                                        <p:tav tm="0">
                                          <p:val>
                                            <p:fltVal val="0"/>
                                          </p:val>
                                        </p:tav>
                                        <p:tav tm="100000">
                                          <p:val>
                                            <p:strVal val="#ppt_h"/>
                                          </p:val>
                                        </p:tav>
                                      </p:tavLst>
                                    </p:anim>
                                    <p:animEffect transition="in" filter="fade">
                                      <p:cBhvr>
                                        <p:cTn id="112" dur="2000"/>
                                        <p:tgtEl>
                                          <p:spTgt spid="1030"/>
                                        </p:tgtEl>
                                      </p:cBhvr>
                                    </p:animEffect>
                                  </p:childTnLst>
                                </p:cTn>
                              </p:par>
                            </p:childTnLst>
                          </p:cTn>
                        </p:par>
                      </p:childTnLst>
                    </p:cTn>
                  </p:par>
                  <p:par>
                    <p:cTn id="113" fill="hold">
                      <p:stCondLst>
                        <p:cond delay="indefinite"/>
                      </p:stCondLst>
                      <p:childTnLst>
                        <p:par>
                          <p:cTn id="114" fill="hold">
                            <p:stCondLst>
                              <p:cond delay="0"/>
                            </p:stCondLst>
                            <p:childTnLst>
                              <p:par>
                                <p:cTn id="115" presetID="1" presetClass="exit" presetSubtype="0" fill="hold" nodeType="clickEffect">
                                  <p:stCondLst>
                                    <p:cond delay="0"/>
                                  </p:stCondLst>
                                  <p:childTnLst>
                                    <p:set>
                                      <p:cBhvr>
                                        <p:cTn id="116" dur="1" fill="hold">
                                          <p:stCondLst>
                                            <p:cond delay="0"/>
                                          </p:stCondLst>
                                        </p:cTn>
                                        <p:tgtEl>
                                          <p:spTgt spid="1030"/>
                                        </p:tgtEl>
                                        <p:attrNameLst>
                                          <p:attrName>style.visibility</p:attrName>
                                        </p:attrNameLst>
                                      </p:cBhvr>
                                      <p:to>
                                        <p:strVal val="hidden"/>
                                      </p:to>
                                    </p:set>
                                  </p:childTnLst>
                                </p:cTn>
                              </p:par>
                            </p:childTnLst>
                          </p:cTn>
                        </p:par>
                      </p:childTnLst>
                    </p:cTn>
                  </p:par>
                  <p:par>
                    <p:cTn id="117" fill="hold">
                      <p:stCondLst>
                        <p:cond delay="indefinite"/>
                      </p:stCondLst>
                      <p:childTnLst>
                        <p:par>
                          <p:cTn id="118" fill="hold">
                            <p:stCondLst>
                              <p:cond delay="0"/>
                            </p:stCondLst>
                            <p:childTnLst>
                              <p:par>
                                <p:cTn id="119" presetID="53" presetClass="entr" presetSubtype="0" fill="hold" nodeType="clickEffect">
                                  <p:stCondLst>
                                    <p:cond delay="0"/>
                                  </p:stCondLst>
                                  <p:childTnLst>
                                    <p:set>
                                      <p:cBhvr>
                                        <p:cTn id="120" dur="1" fill="hold">
                                          <p:stCondLst>
                                            <p:cond delay="0"/>
                                          </p:stCondLst>
                                        </p:cTn>
                                        <p:tgtEl>
                                          <p:spTgt spid="18"/>
                                        </p:tgtEl>
                                        <p:attrNameLst>
                                          <p:attrName>style.visibility</p:attrName>
                                        </p:attrNameLst>
                                      </p:cBhvr>
                                      <p:to>
                                        <p:strVal val="visible"/>
                                      </p:to>
                                    </p:set>
                                    <p:anim calcmode="lin" valueType="num">
                                      <p:cBhvr>
                                        <p:cTn id="121" dur="2000" fill="hold"/>
                                        <p:tgtEl>
                                          <p:spTgt spid="18"/>
                                        </p:tgtEl>
                                        <p:attrNameLst>
                                          <p:attrName>ppt_w</p:attrName>
                                        </p:attrNameLst>
                                      </p:cBhvr>
                                      <p:tavLst>
                                        <p:tav tm="0">
                                          <p:val>
                                            <p:fltVal val="0"/>
                                          </p:val>
                                        </p:tav>
                                        <p:tav tm="100000">
                                          <p:val>
                                            <p:strVal val="#ppt_w"/>
                                          </p:val>
                                        </p:tav>
                                      </p:tavLst>
                                    </p:anim>
                                    <p:anim calcmode="lin" valueType="num">
                                      <p:cBhvr>
                                        <p:cTn id="122" dur="2000" fill="hold"/>
                                        <p:tgtEl>
                                          <p:spTgt spid="18"/>
                                        </p:tgtEl>
                                        <p:attrNameLst>
                                          <p:attrName>ppt_h</p:attrName>
                                        </p:attrNameLst>
                                      </p:cBhvr>
                                      <p:tavLst>
                                        <p:tav tm="0">
                                          <p:val>
                                            <p:fltVal val="0"/>
                                          </p:val>
                                        </p:tav>
                                        <p:tav tm="100000">
                                          <p:val>
                                            <p:strVal val="#ppt_h"/>
                                          </p:val>
                                        </p:tav>
                                      </p:tavLst>
                                    </p:anim>
                                    <p:animEffect transition="in" filter="fade">
                                      <p:cBhvr>
                                        <p:cTn id="123" dur="2000"/>
                                        <p:tgtEl>
                                          <p:spTgt spid="18"/>
                                        </p:tgtEl>
                                      </p:cBhvr>
                                    </p:animEffect>
                                  </p:childTnLst>
                                </p:cTn>
                              </p:par>
                            </p:childTnLst>
                          </p:cTn>
                        </p:par>
                      </p:childTnLst>
                    </p:cTn>
                  </p:par>
                  <p:par>
                    <p:cTn id="124" fill="hold">
                      <p:stCondLst>
                        <p:cond delay="indefinite"/>
                      </p:stCondLst>
                      <p:childTnLst>
                        <p:par>
                          <p:cTn id="125" fill="hold">
                            <p:stCondLst>
                              <p:cond delay="0"/>
                            </p:stCondLst>
                            <p:childTnLst>
                              <p:par>
                                <p:cTn id="126" presetID="53" presetClass="entr" presetSubtype="0" fill="hold" nodeType="clickEffect">
                                  <p:stCondLst>
                                    <p:cond delay="0"/>
                                  </p:stCondLst>
                                  <p:childTnLst>
                                    <p:set>
                                      <p:cBhvr>
                                        <p:cTn id="127" dur="1" fill="hold">
                                          <p:stCondLst>
                                            <p:cond delay="0"/>
                                          </p:stCondLst>
                                        </p:cTn>
                                        <p:tgtEl>
                                          <p:spTgt spid="19"/>
                                        </p:tgtEl>
                                        <p:attrNameLst>
                                          <p:attrName>style.visibility</p:attrName>
                                        </p:attrNameLst>
                                      </p:cBhvr>
                                      <p:to>
                                        <p:strVal val="visible"/>
                                      </p:to>
                                    </p:set>
                                    <p:anim calcmode="lin" valueType="num">
                                      <p:cBhvr>
                                        <p:cTn id="128" dur="2000" fill="hold"/>
                                        <p:tgtEl>
                                          <p:spTgt spid="19"/>
                                        </p:tgtEl>
                                        <p:attrNameLst>
                                          <p:attrName>ppt_w</p:attrName>
                                        </p:attrNameLst>
                                      </p:cBhvr>
                                      <p:tavLst>
                                        <p:tav tm="0">
                                          <p:val>
                                            <p:fltVal val="0"/>
                                          </p:val>
                                        </p:tav>
                                        <p:tav tm="100000">
                                          <p:val>
                                            <p:strVal val="#ppt_w"/>
                                          </p:val>
                                        </p:tav>
                                      </p:tavLst>
                                    </p:anim>
                                    <p:anim calcmode="lin" valueType="num">
                                      <p:cBhvr>
                                        <p:cTn id="129" dur="2000" fill="hold"/>
                                        <p:tgtEl>
                                          <p:spTgt spid="19"/>
                                        </p:tgtEl>
                                        <p:attrNameLst>
                                          <p:attrName>ppt_h</p:attrName>
                                        </p:attrNameLst>
                                      </p:cBhvr>
                                      <p:tavLst>
                                        <p:tav tm="0">
                                          <p:val>
                                            <p:fltVal val="0"/>
                                          </p:val>
                                        </p:tav>
                                        <p:tav tm="100000">
                                          <p:val>
                                            <p:strVal val="#ppt_h"/>
                                          </p:val>
                                        </p:tav>
                                      </p:tavLst>
                                    </p:anim>
                                    <p:animEffect transition="in" filter="fade">
                                      <p:cBhvr>
                                        <p:cTn id="130" dur="2000"/>
                                        <p:tgtEl>
                                          <p:spTgt spid="19"/>
                                        </p:tgtEl>
                                      </p:cBhvr>
                                    </p:animEffect>
                                  </p:childTnLst>
                                </p:cTn>
                              </p:par>
                              <p:par>
                                <p:cTn id="131" presetID="40" presetClass="entr" presetSubtype="0" fill="hold" grpId="0" nodeType="withEffect">
                                  <p:stCondLst>
                                    <p:cond delay="0"/>
                                  </p:stCondLst>
                                  <p:iterate type="lt">
                                    <p:tmPct val="10000"/>
                                  </p:iterate>
                                  <p:childTnLst>
                                    <p:set>
                                      <p:cBhvr>
                                        <p:cTn id="132" dur="1" fill="hold">
                                          <p:stCondLst>
                                            <p:cond delay="0"/>
                                          </p:stCondLst>
                                        </p:cTn>
                                        <p:tgtEl>
                                          <p:spTgt spid="20"/>
                                        </p:tgtEl>
                                        <p:attrNameLst>
                                          <p:attrName>style.visibility</p:attrName>
                                        </p:attrNameLst>
                                      </p:cBhvr>
                                      <p:to>
                                        <p:strVal val="visible"/>
                                      </p:to>
                                    </p:set>
                                    <p:animEffect transition="in" filter="fade">
                                      <p:cBhvr>
                                        <p:cTn id="133" dur="2000"/>
                                        <p:tgtEl>
                                          <p:spTgt spid="20"/>
                                        </p:tgtEl>
                                      </p:cBhvr>
                                    </p:animEffect>
                                    <p:anim calcmode="lin" valueType="num">
                                      <p:cBhvr>
                                        <p:cTn id="134" dur="2000" fill="hold"/>
                                        <p:tgtEl>
                                          <p:spTgt spid="20"/>
                                        </p:tgtEl>
                                        <p:attrNameLst>
                                          <p:attrName>ppt_x</p:attrName>
                                        </p:attrNameLst>
                                      </p:cBhvr>
                                      <p:tavLst>
                                        <p:tav tm="0">
                                          <p:val>
                                            <p:strVal val="#ppt_x-.1"/>
                                          </p:val>
                                        </p:tav>
                                        <p:tav tm="100000">
                                          <p:val>
                                            <p:strVal val="#ppt_x"/>
                                          </p:val>
                                        </p:tav>
                                      </p:tavLst>
                                    </p:anim>
                                    <p:anim calcmode="lin" valueType="num">
                                      <p:cBhvr>
                                        <p:cTn id="135" dur="20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p:cTn id="136" fill="hold" display="0">
                  <p:stCondLst>
                    <p:cond delay="indefinite"/>
                  </p:stCondLst>
                  <p:endCondLst>
                    <p:cond evt="onPrev" delay="0">
                      <p:tgtEl>
                        <p:sldTgt/>
                      </p:tgtEl>
                    </p:cond>
                    <p:cond evt="onStopAudio" delay="0">
                      <p:tgtEl>
                        <p:sldTgt/>
                      </p:tgtEl>
                    </p:cond>
                  </p:endCondLst>
                </p:cTn>
                <p:tgtEl>
                  <p:spTgt spid="21"/>
                </p:tgtEl>
              </p:cMediaNode>
            </p:audio>
          </p:childTnLst>
        </p:cTn>
      </p:par>
    </p:tnLst>
    <p:bldLst>
      <p:bldP spid="2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1285852" y="1500174"/>
            <a:ext cx="4572000" cy="3970318"/>
          </a:xfrm>
          <a:prstGeom prst="rect">
            <a:avLst/>
          </a:prstGeom>
        </p:spPr>
        <p:txBody>
          <a:bodyPr>
            <a:spAutoFit/>
          </a:bodyPr>
          <a:lstStyle/>
          <a:p>
            <a:r>
              <a:rPr lang="ru-RU" sz="2800" dirty="0"/>
              <a:t>Лаконичный выразительный образ этой цивилизации предстает в </a:t>
            </a:r>
            <a:r>
              <a:rPr lang="ru-RU" sz="2800" dirty="0" err="1" smtClean="0"/>
              <a:t>стихотворени</a:t>
            </a:r>
            <a:r>
              <a:rPr lang="ru-RU" sz="2800" dirty="0" smtClean="0"/>
              <a:t> </a:t>
            </a:r>
            <a:r>
              <a:rPr lang="ru-RU" sz="2800" dirty="0"/>
              <a:t>«Фабрика», даже цвет («</a:t>
            </a:r>
            <a:r>
              <a:rPr lang="ru-RU" sz="2800" dirty="0" err="1"/>
              <a:t>жолты</a:t>
            </a:r>
            <a:r>
              <a:rPr lang="ru-RU" sz="2800" dirty="0"/>
              <a:t>») здесь символизирует однообразие и безумство мира. </a:t>
            </a:r>
          </a:p>
        </p:txBody>
      </p:sp>
      <p:sp>
        <p:nvSpPr>
          <p:cNvPr id="4" name="Заголовок 3"/>
          <p:cNvSpPr>
            <a:spLocks noGrp="1"/>
          </p:cNvSpPr>
          <p:nvPr>
            <p:ph type="title"/>
          </p:nvPr>
        </p:nvSpPr>
        <p:spPr/>
        <p:txBody>
          <a:bodyPr/>
          <a:lstStyle/>
          <a:p>
            <a:endParaRPr lang="ru-RU"/>
          </a:p>
        </p:txBody>
      </p:sp>
      <p:pic>
        <p:nvPicPr>
          <p:cNvPr id="4098" name="Picture 2"/>
          <p:cNvPicPr>
            <a:picLocks noChangeAspect="1" noChangeArrowheads="1"/>
          </p:cNvPicPr>
          <p:nvPr/>
        </p:nvPicPr>
        <p:blipFill>
          <a:blip r:embed="rId2" cstate="print"/>
          <a:srcRect/>
          <a:stretch>
            <a:fillRect/>
          </a:stretch>
        </p:blipFill>
        <p:spPr bwMode="auto">
          <a:xfrm>
            <a:off x="762000" y="61913"/>
            <a:ext cx="7620000" cy="6734175"/>
          </a:xfrm>
          <a:prstGeom prst="rect">
            <a:avLst/>
          </a:prstGeom>
          <a:noFill/>
          <a:ln w="9525">
            <a:noFill/>
            <a:miter lim="800000"/>
            <a:headEnd/>
            <a:tailEnd/>
          </a:ln>
          <a:effectLst/>
        </p:spPr>
      </p:pic>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2" fill="hold" nodeType="clickEffect">
                                  <p:stCondLst>
                                    <p:cond delay="0"/>
                                  </p:stCondLst>
                                  <p:childTnLst>
                                    <p:anim calcmode="lin" valueType="num">
                                      <p:cBhvr additive="base">
                                        <p:cTn id="6" dur="2000"/>
                                        <p:tgtEl>
                                          <p:spTgt spid="4098"/>
                                        </p:tgtEl>
                                        <p:attrNameLst>
                                          <p:attrName>ppt_x</p:attrName>
                                        </p:attrNameLst>
                                      </p:cBhvr>
                                      <p:tavLst>
                                        <p:tav tm="0">
                                          <p:val>
                                            <p:strVal val="ppt_x"/>
                                          </p:val>
                                        </p:tav>
                                        <p:tav tm="100000">
                                          <p:val>
                                            <p:strVal val="1+ppt_w/2"/>
                                          </p:val>
                                        </p:tav>
                                      </p:tavLst>
                                    </p:anim>
                                    <p:anim calcmode="lin" valueType="num">
                                      <p:cBhvr additive="base">
                                        <p:cTn id="7" dur="2000"/>
                                        <p:tgtEl>
                                          <p:spTgt spid="4098"/>
                                        </p:tgtEl>
                                        <p:attrNameLst>
                                          <p:attrName>ppt_y</p:attrName>
                                        </p:attrNameLst>
                                      </p:cBhvr>
                                      <p:tavLst>
                                        <p:tav tm="0">
                                          <p:val>
                                            <p:strVal val="ppt_y"/>
                                          </p:val>
                                        </p:tav>
                                        <p:tav tm="100000">
                                          <p:val>
                                            <p:strVal val="ppt_y"/>
                                          </p:val>
                                        </p:tav>
                                      </p:tavLst>
                                    </p:anim>
                                    <p:set>
                                      <p:cBhvr>
                                        <p:cTn id="8" dur="1" fill="hold">
                                          <p:stCondLst>
                                            <p:cond delay="1999"/>
                                          </p:stCondLst>
                                        </p:cTn>
                                        <p:tgtEl>
                                          <p:spTgt spid="409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7170" name="Picture 2"/>
          <p:cNvPicPr>
            <a:picLocks noChangeAspect="1" noChangeArrowheads="1"/>
          </p:cNvPicPr>
          <p:nvPr/>
        </p:nvPicPr>
        <p:blipFill>
          <a:blip r:embed="rId2" cstate="print"/>
          <a:srcRect/>
          <a:stretch>
            <a:fillRect/>
          </a:stretch>
        </p:blipFill>
        <p:spPr bwMode="auto">
          <a:xfrm>
            <a:off x="0" y="28575"/>
            <a:ext cx="9144000" cy="6800850"/>
          </a:xfrm>
          <a:prstGeom prst="rect">
            <a:avLst/>
          </a:prstGeom>
          <a:noFill/>
          <a:ln w="9525">
            <a:noFill/>
            <a:miter lim="800000"/>
            <a:headEnd/>
            <a:tailEnd/>
          </a:ln>
          <a:effectLst/>
        </p:spPr>
      </p:pic>
    </p:spTree>
  </p:cSld>
  <p:clrMapOvr>
    <a:masterClrMapping/>
  </p:clrMapOvr>
  <p:transition spd="med">
    <p:zo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Прямоугольник 2"/>
          <p:cNvSpPr/>
          <p:nvPr/>
        </p:nvSpPr>
        <p:spPr>
          <a:xfrm>
            <a:off x="285720" y="714356"/>
            <a:ext cx="8501122" cy="4801314"/>
          </a:xfrm>
          <a:prstGeom prst="rect">
            <a:avLst/>
          </a:prstGeom>
        </p:spPr>
        <p:txBody>
          <a:bodyPr wrap="square">
            <a:spAutoFit/>
          </a:bodyPr>
          <a:lstStyle/>
          <a:p>
            <a:r>
              <a:rPr lang="ru-RU" dirty="0"/>
              <a:t>Поиски личного счастья лирический герой осознает как греховные. Ведь счастье в «страшном мире» чревато душевной черствостью, моральной глухотой. Одно из наиболее показательных стихотворений в этом плане – «Незнакомка»(1904-1908). Жанр этого произведения – рассказ в стихах. Сюжет – встреча в загородном ресторане. При этом все зримые образы материального мира у Блока обретают символический подтекст. Повествование о ресторанной встрече превращается в рассказ о человеке, угнетенном пошлостью окружающего мира, его стремлении освободиться от этого. Поэт ярко описывает социально-бытовой фон ресторана: «женский визг», «пьяницы с глазами кроликов». Деталей немного, но они выразительны. Они служат средством раскрытия души лирического героя. Детали быта сопрягаются с пейзажем («весенним тлетворным духом»). Это своеобразный символ темного начала, которое туманит сознание человека. Все это рождает чувство разлада, дисгармонии бытия. С приходом Незнакомки человек забывает о страшном мире, и ему открывается «берег очарованный». Однако страшный мир не исчезает. Раздвоенность сознания, </a:t>
            </a:r>
            <a:r>
              <a:rPr lang="ru-RU" dirty="0" err="1"/>
              <a:t>двоемирие</a:t>
            </a:r>
            <a:r>
              <a:rPr lang="ru-RU" dirty="0"/>
              <a:t>, в котором оказывается герой, делают стихотворение трагичным.</a:t>
            </a:r>
          </a:p>
        </p:txBody>
      </p:sp>
    </p:spTree>
  </p:cSld>
  <p:clrMapOvr>
    <a:masterClrMapping/>
  </p:clrMapOvr>
  <p:transition spd="med">
    <p:zo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3" name="Picture 2"/>
          <p:cNvPicPr>
            <a:picLocks noChangeAspect="1" noChangeArrowheads="1"/>
          </p:cNvPicPr>
          <p:nvPr/>
        </p:nvPicPr>
        <p:blipFill>
          <a:blip r:embed="rId2" cstate="print"/>
          <a:srcRect/>
          <a:stretch>
            <a:fillRect/>
          </a:stretch>
        </p:blipFill>
        <p:spPr bwMode="auto">
          <a:xfrm>
            <a:off x="214282" y="428604"/>
            <a:ext cx="4529156" cy="6096000"/>
          </a:xfrm>
          <a:prstGeom prst="rect">
            <a:avLst/>
          </a:prstGeom>
          <a:noFill/>
          <a:ln w="9525">
            <a:noFill/>
            <a:miter lim="800000"/>
            <a:headEnd/>
            <a:tailEnd/>
          </a:ln>
          <a:effectLst/>
        </p:spPr>
      </p:pic>
      <p:pic>
        <p:nvPicPr>
          <p:cNvPr id="4" name="Picture 5"/>
          <p:cNvPicPr>
            <a:picLocks noChangeAspect="1" noChangeArrowheads="1"/>
          </p:cNvPicPr>
          <p:nvPr/>
        </p:nvPicPr>
        <p:blipFill>
          <a:blip r:embed="rId3" cstate="print"/>
          <a:srcRect/>
          <a:stretch>
            <a:fillRect/>
          </a:stretch>
        </p:blipFill>
        <p:spPr bwMode="auto">
          <a:xfrm>
            <a:off x="4956557" y="928670"/>
            <a:ext cx="4187443" cy="5143536"/>
          </a:xfrm>
          <a:prstGeom prst="rect">
            <a:avLst/>
          </a:prstGeom>
          <a:noFill/>
          <a:ln w="9525">
            <a:noFill/>
            <a:miter lim="800000"/>
            <a:headEnd/>
            <a:tailEnd/>
          </a:ln>
          <a:effectLst/>
        </p:spPr>
      </p:pic>
    </p:spTree>
  </p:cSld>
  <p:clrMapOvr>
    <a:masterClrMapping/>
  </p:clrMapOvr>
  <p:transition spd="med">
    <p:zo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6147" name="Picture 3"/>
          <p:cNvPicPr>
            <a:picLocks noChangeAspect="1" noChangeArrowheads="1"/>
          </p:cNvPicPr>
          <p:nvPr/>
        </p:nvPicPr>
        <p:blipFill>
          <a:blip r:embed="rId2" cstate="print"/>
          <a:srcRect/>
          <a:stretch>
            <a:fillRect/>
          </a:stretch>
        </p:blipFill>
        <p:spPr bwMode="auto">
          <a:xfrm>
            <a:off x="214282" y="1785926"/>
            <a:ext cx="4799741" cy="4643470"/>
          </a:xfrm>
          <a:prstGeom prst="rect">
            <a:avLst/>
          </a:prstGeom>
          <a:noFill/>
          <a:ln w="9525">
            <a:noFill/>
            <a:miter lim="800000"/>
            <a:headEnd/>
            <a:tailEnd/>
          </a:ln>
          <a:effectLst/>
        </p:spPr>
      </p:pic>
      <p:pic>
        <p:nvPicPr>
          <p:cNvPr id="6148" name="Picture 4"/>
          <p:cNvPicPr>
            <a:picLocks noChangeAspect="1" noChangeArrowheads="1"/>
          </p:cNvPicPr>
          <p:nvPr/>
        </p:nvPicPr>
        <p:blipFill>
          <a:blip r:embed="rId3" cstate="print"/>
          <a:srcRect/>
          <a:stretch>
            <a:fillRect/>
          </a:stretch>
        </p:blipFill>
        <p:spPr bwMode="auto">
          <a:xfrm>
            <a:off x="5072065" y="285728"/>
            <a:ext cx="3899539" cy="5476880"/>
          </a:xfrm>
          <a:prstGeom prst="rect">
            <a:avLst/>
          </a:prstGeom>
          <a:noFill/>
          <a:ln w="9525">
            <a:noFill/>
            <a:miter lim="800000"/>
            <a:headEnd/>
            <a:tailEnd/>
          </a:ln>
          <a:effectLst/>
        </p:spPr>
      </p:pic>
    </p:spTree>
  </p:cSld>
  <p:clrMapOvr>
    <a:masterClrMapping/>
  </p:clrMapOvr>
  <p:transition spd="med">
    <p:zo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3074" name="Picture 2"/>
          <p:cNvPicPr>
            <a:picLocks noChangeAspect="1" noChangeArrowheads="1"/>
          </p:cNvPicPr>
          <p:nvPr/>
        </p:nvPicPr>
        <p:blipFill>
          <a:blip r:embed="rId2" cstate="print"/>
          <a:srcRect/>
          <a:stretch>
            <a:fillRect/>
          </a:stretch>
        </p:blipFill>
        <p:spPr bwMode="auto">
          <a:xfrm>
            <a:off x="0" y="0"/>
            <a:ext cx="9071733" cy="6858000"/>
          </a:xfrm>
          <a:prstGeom prst="rect">
            <a:avLst/>
          </a:prstGeom>
          <a:noFill/>
          <a:ln w="9525">
            <a:noFill/>
            <a:miter lim="800000"/>
            <a:headEnd/>
            <a:tailEnd/>
          </a:ln>
          <a:effectLst/>
        </p:spPr>
      </p:pic>
      <p:sp>
        <p:nvSpPr>
          <p:cNvPr id="4" name="Прямоугольник 3"/>
          <p:cNvSpPr/>
          <p:nvPr/>
        </p:nvSpPr>
        <p:spPr>
          <a:xfrm>
            <a:off x="285720" y="285728"/>
            <a:ext cx="6072214" cy="2862322"/>
          </a:xfrm>
          <a:prstGeom prst="rect">
            <a:avLst/>
          </a:prstGeom>
        </p:spPr>
        <p:txBody>
          <a:bodyPr wrap="square">
            <a:spAutoFit/>
          </a:bodyPr>
          <a:lstStyle/>
          <a:p>
            <a:r>
              <a:rPr lang="ru-RU" dirty="0">
                <a:solidFill>
                  <a:srgbClr val="FFFF00"/>
                </a:solidFill>
              </a:rPr>
              <a:t>Говоря «нет» темному настоящему, А.Блок убежден в том, что крушение старых устоев жизни неизбежно. Он не признает торжества «страшного мира» над людьми и не капитулирует перед ним. Не случайно поэт говорил: «Трудное надо преодолеть. А за ним будет ясный день». Таким образом, тема «страшного мира» является важным этапом творческого пути А.Блока. Эта тема отразила острые социальные противоречия того времени, глубокие философские противоречия эпохи.</a:t>
            </a:r>
          </a:p>
        </p:txBody>
      </p:sp>
    </p:spTree>
  </p:cSld>
  <p:clrMapOvr>
    <a:masterClrMapping/>
  </p:clrMapOvr>
  <p:transition spd="med">
    <p:zoom/>
  </p:transition>
  <p:timing>
    <p:tnLst>
      <p:par>
        <p:cTn id="1" dur="indefinite" restart="never" nodeType="tmRoot"/>
      </p:par>
    </p:tnLst>
  </p:timing>
</p:sld>
</file>

<file path=ppt/theme/theme1.xml><?xml version="1.0" encoding="utf-8"?>
<a:theme xmlns:a="http://schemas.openxmlformats.org/drawingml/2006/main" name="Ночная Земля">
  <a:themeElements>
    <a:clrScheme name="Тема Offic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fontScheme name="Тема Office">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Тема Offic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Тема Offic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Тема Offic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Тема Offic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Тема Offic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Тема Offic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Тема Offic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Тема Offic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Тема Offic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Тема Offic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Тема Offic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Тема Offic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Ночная Земля</Template>
  <TotalTime>156</TotalTime>
  <Words>903</Words>
  <Application>Microsoft Office PowerPoint</Application>
  <PresentationFormat>Экран (4:3)</PresentationFormat>
  <Paragraphs>57</Paragraphs>
  <Slides>13</Slides>
  <Notes>0</Notes>
  <HiddenSlides>0</HiddenSlides>
  <MMClips>1</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Ночная Земля</vt:lpstr>
      <vt:lpstr>«Страшный мир»  в поэзии А.Блока</vt:lpstr>
      <vt:lpstr>Слайд 2</vt:lpstr>
      <vt:lpstr>Слайд 3</vt:lpstr>
      <vt:lpstr>Слайд 4</vt:lpstr>
      <vt:lpstr>Слайд 5</vt:lpstr>
      <vt:lpstr>Слайд 6</vt:lpstr>
      <vt:lpstr>Ночь. Улица. Фонарь. Аптека.</vt:lpstr>
      <vt:lpstr>Слайд 8</vt:lpstr>
      <vt:lpstr>Слайд 9</vt:lpstr>
      <vt:lpstr>Слайд 10</vt:lpstr>
      <vt:lpstr>Слайд 11</vt:lpstr>
      <vt:lpstr>Слайд 12</vt:lpstr>
      <vt:lpstr>Слайд 13</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«Страшный мир» в поэзии А.Блока</dc:title>
  <dc:creator>User</dc:creator>
  <cp:lastModifiedBy>KjuY76tg22</cp:lastModifiedBy>
  <cp:revision>17</cp:revision>
  <dcterms:created xsi:type="dcterms:W3CDTF">2011-10-11T13:24:24Z</dcterms:created>
  <dcterms:modified xsi:type="dcterms:W3CDTF">2015-10-10T18:15:59Z</dcterms:modified>
</cp:coreProperties>
</file>